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8"/>
  </p:notesMasterIdLst>
  <p:sldIdLst>
    <p:sldId id="256" r:id="rId2"/>
    <p:sldId id="264" r:id="rId3"/>
    <p:sldId id="277" r:id="rId4"/>
    <p:sldId id="260" r:id="rId5"/>
    <p:sldId id="276" r:id="rId6"/>
    <p:sldId id="295" r:id="rId7"/>
    <p:sldId id="280" r:id="rId8"/>
    <p:sldId id="293" r:id="rId9"/>
    <p:sldId id="274" r:id="rId10"/>
    <p:sldId id="271" r:id="rId11"/>
    <p:sldId id="270" r:id="rId12"/>
    <p:sldId id="269" r:id="rId13"/>
    <p:sldId id="267" r:id="rId14"/>
    <p:sldId id="300" r:id="rId15"/>
    <p:sldId id="298" r:id="rId16"/>
    <p:sldId id="284" r:id="rId17"/>
    <p:sldId id="285" r:id="rId18"/>
    <p:sldId id="287" r:id="rId19"/>
    <p:sldId id="288" r:id="rId20"/>
    <p:sldId id="289" r:id="rId21"/>
    <p:sldId id="290" r:id="rId22"/>
    <p:sldId id="291" r:id="rId23"/>
    <p:sldId id="263" r:id="rId24"/>
    <p:sldId id="273" r:id="rId25"/>
    <p:sldId id="302" r:id="rId26"/>
    <p:sldId id="30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4" autoAdjust="0"/>
    <p:restoredTop sz="94687" autoAdjust="0"/>
  </p:normalViewPr>
  <p:slideViewPr>
    <p:cSldViewPr snapToGrid="0" snapToObjects="1">
      <p:cViewPr varScale="1">
        <p:scale>
          <a:sx n="71" d="100"/>
          <a:sy n="71" d="100"/>
        </p:scale>
        <p:origin x="-1026" y="-90"/>
      </p:cViewPr>
      <p:guideLst>
        <p:guide orient="horz" pos="2160"/>
        <p:guide pos="2880"/>
      </p:guideLst>
    </p:cSldViewPr>
  </p:slideViewPr>
  <p:outlineViewPr>
    <p:cViewPr>
      <p:scale>
        <a:sx n="33" d="100"/>
        <a:sy n="33" d="100"/>
      </p:scale>
      <p:origin x="0" y="219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171A8-F93D-AF49-8584-80B7789538F2}" type="datetimeFigureOut">
              <a:rPr lang="en-US" smtClean="0"/>
              <a:pPr/>
              <a:t>10/4/2010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04A37-EF29-DC4B-AA42-ACF21E1432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xfrm>
            <a:off x="1150938" y="692150"/>
            <a:ext cx="4556125" cy="3416300"/>
          </a:xfrm>
          <a:ln/>
        </p:spPr>
      </p:sp>
      <p:sp>
        <p:nvSpPr>
          <p:cNvPr id="24579" name="Notes Placeholder 2"/>
          <p:cNvSpPr>
            <a:spLocks noGrp="1"/>
          </p:cNvSpPr>
          <p:nvPr>
            <p:ph type="body" idx="1"/>
          </p:nvPr>
        </p:nvSpPr>
        <p:spPr>
          <a:noFill/>
          <a:ln w="9525"/>
        </p:spPr>
        <p:txBody>
          <a:bodyPr/>
          <a:lstStyle/>
          <a:p>
            <a:r>
              <a:rPr lang="en-US" smtClean="0">
                <a:latin typeface="Times New Roman" charset="0"/>
              </a:rPr>
              <a:t>Infant mortality rates are higher for minorities.</a:t>
            </a:r>
          </a:p>
          <a:p>
            <a:r>
              <a:rPr lang="en-US" smtClean="0">
                <a:latin typeface="Times New Roman" charset="0"/>
              </a:rPr>
              <a:t>Life expectancy is lower for minorities</a:t>
            </a:r>
          </a:p>
          <a:p>
            <a:r>
              <a:rPr lang="en-US" smtClean="0">
                <a:latin typeface="Times New Roman" charset="0"/>
              </a:rPr>
              <a:t>76 years: Life expectancy for white males. 70 years: Life expectancy for African-American males.81 years: Life expectancy for white females. 77 years: Life expectancy for African-American females.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Infant mortality rate is defined as the</a:t>
            </a:r>
            <a:r>
              <a:rPr lang="en-US" baseline="0" dirty="0" smtClean="0"/>
              <a:t> number of infants out of every 1,000 live births that die before reaching the age of one</a:t>
            </a:r>
            <a:endParaRPr lang="en-US" dirty="0"/>
          </a:p>
        </p:txBody>
      </p:sp>
      <p:sp>
        <p:nvSpPr>
          <p:cNvPr id="4" name="Slide Number Placeholder 3"/>
          <p:cNvSpPr>
            <a:spLocks noGrp="1"/>
          </p:cNvSpPr>
          <p:nvPr>
            <p:ph type="sldNum" sz="quarter" idx="10"/>
          </p:nvPr>
        </p:nvSpPr>
        <p:spPr/>
        <p:txBody>
          <a:bodyPr/>
          <a:lstStyle/>
          <a:p>
            <a:fld id="{F9804A37-EF29-DC4B-AA42-ACF21E14329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t>Only 1 in 6 healthcare organizations who collect quality improvement data look at their own health disparities.  When we begin collecting granular ethniciy, we will continue to run these reports but we will also have the capacity to look at granular ethinicity differences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Rot="1" noChangeAspect="1" noChangeArrowheads="1"/>
          </p:cNvSpPr>
          <p:nvPr>
            <p:ph type="sldImg"/>
          </p:nvPr>
        </p:nvSpPr>
        <p:spPr>
          <a:xfrm>
            <a:off x="1143000" y="685800"/>
            <a:ext cx="4572000" cy="3429000"/>
          </a:xfrm>
          <a:solidFill>
            <a:srgbClr val="FFFFFF"/>
          </a:solidFill>
          <a:ln/>
        </p:spPr>
      </p:sp>
      <p:sp>
        <p:nvSpPr>
          <p:cNvPr id="76803" name="Rectangle 2"/>
          <p:cNvSpPr>
            <a:spLocks noGrp="1" noChangeArrowheads="1"/>
          </p:cNvSpPr>
          <p:nvPr>
            <p:ph type="body" idx="1"/>
          </p:nvPr>
        </p:nvSpPr>
        <p:spPr>
          <a:xfrm>
            <a:off x="685800" y="4343400"/>
            <a:ext cx="5486400" cy="4114800"/>
          </a:xfrm>
          <a:noFill/>
          <a:ln w="9525"/>
        </p:spPr>
        <p:txBody>
          <a:bodyPr/>
          <a:lstStyle/>
          <a:p>
            <a:r>
              <a:rPr lang="en-US" sz="2200">
                <a:latin typeface="Lucida Grande" charset="0"/>
                <a:ea typeface="Lucida Grande" charset="0"/>
                <a:cs typeface="Lucida Grande" charset="0"/>
                <a:sym typeface="Lucida Grande" charset="0"/>
              </a:rPr>
              <a:t>This slide is fascinating!  If we want to increase breastfeeding rates in Asian women, we first need to know which “Asian” women to target and why breastfeeding rates are so different for the different ethnicities.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73741" y="6122894"/>
            <a:ext cx="2133600" cy="259317"/>
          </a:xfrm>
        </p:spPr>
        <p:txBody>
          <a:bodyPr/>
          <a:lstStyle/>
          <a:p>
            <a:fld id="{C903D70A-7673-1747-8944-45FF1177CB48}" type="datetimeFigureOut">
              <a:rPr lang="en-US" smtClean="0"/>
              <a:pPr/>
              <a:t>10/4/2010</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76DA206E-24CB-0C40-82AD-F32CCAFD5A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3D70A-7673-1747-8944-45FF1177CB48}"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A206E-24CB-0C40-82AD-F32CCAFD5A2C}" type="slidenum">
              <a:rPr lang="en-US" smtClean="0"/>
              <a:pPr/>
              <a:t>‹#›</a:t>
            </a:fld>
            <a:endParaRPr lang="en-US"/>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Click icon to add picture</a:t>
            </a:r>
            <a:endParaRPr/>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C903D70A-7673-1747-8944-45FF1177CB48}"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A206E-24CB-0C40-82AD-F32CCAFD5A2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C903D70A-7673-1747-8944-45FF1177CB48}"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A206E-24CB-0C40-82AD-F32CCAFD5A2C}" type="slidenum">
              <a:rPr lang="en-US" smtClean="0"/>
              <a:pPr/>
              <a:t>‹#›</a:t>
            </a:fld>
            <a:endParaRPr lang="en-US"/>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03D70A-7673-1747-8944-45FF1177CB48}"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A206E-24CB-0C40-82AD-F32CCAFD5A2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03D70A-7673-1747-8944-45FF1177CB48}"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A206E-24CB-0C40-82AD-F32CCAFD5A2C}" type="slidenum">
              <a:rPr lang="en-US" smtClean="0"/>
              <a:pPr/>
              <a:t>‹#›</a:t>
            </a:fld>
            <a:endParaRPr lang="en-US"/>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1"/>
            <a:ext cx="7773812" cy="5707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7212" y="1973263"/>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145" y="1973263"/>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03D70A-7673-1747-8944-45FF1177CB48}"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A206E-24CB-0C40-82AD-F32CCAFD5A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69259" y="6122894"/>
            <a:ext cx="2133600" cy="259317"/>
          </a:xfrm>
        </p:spPr>
        <p:txBody>
          <a:bodyPr/>
          <a:lstStyle/>
          <a:p>
            <a:fld id="{C903D70A-7673-1747-8944-45FF1177CB48}" type="datetimeFigureOut">
              <a:rPr lang="en-US" smtClean="0"/>
              <a:pPr/>
              <a:t>10/4/2010</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3D70A-7673-1747-8944-45FF1177CB48}"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A206E-24CB-0C40-82AD-F32CCAFD5A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903D70A-7673-1747-8944-45FF1177CB48}"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A206E-24CB-0C40-82AD-F32CCAFD5A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903D70A-7673-1747-8944-45FF1177CB48}" type="datetimeFigureOut">
              <a:rPr lang="en-US" smtClean="0"/>
              <a:pPr/>
              <a:t>10/4/2010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DA206E-24CB-0C40-82AD-F32CCAFD5A2C}" type="slidenum">
              <a:rPr lang="en-US" smtClean="0"/>
              <a:pPr/>
              <a:t>‹#›</a:t>
            </a:fld>
            <a:endParaRPr lang="en-US"/>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903D70A-7673-1747-8944-45FF1177CB48}" type="datetimeFigureOut">
              <a:rPr lang="en-US" smtClean="0"/>
              <a:pPr/>
              <a:t>10/4/2010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DA206E-24CB-0C40-82AD-F32CCAFD5A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C903D70A-7673-1747-8944-45FF1177CB48}" type="datetimeFigureOut">
              <a:rPr lang="en-US" smtClean="0"/>
              <a:pPr/>
              <a:t>10/4/2010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DA206E-24CB-0C40-82AD-F32CCAFD5A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C903D70A-7673-1747-8944-45FF1177CB48}"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A206E-24CB-0C40-82AD-F32CCAFD5A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C903D70A-7673-1747-8944-45FF1177CB48}" type="datetimeFigureOut">
              <a:rPr lang="en-US" smtClean="0"/>
              <a:pPr/>
              <a:t>10/4/2010</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76DA206E-24CB-0C40-82AD-F32CCAFD5A2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hretdisparities.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37003"/>
            <a:ext cx="7342188" cy="2034283"/>
          </a:xfrm>
        </p:spPr>
        <p:txBody>
          <a:bodyPr/>
          <a:lstStyle/>
          <a:p>
            <a:r>
              <a:rPr lang="en-US" sz="4800" dirty="0" smtClean="0"/>
              <a:t>Identifying and Addressing Health Disparities</a:t>
            </a:r>
            <a:endParaRPr lang="en-US" sz="4800" dirty="0"/>
          </a:p>
        </p:txBody>
      </p:sp>
      <p:sp>
        <p:nvSpPr>
          <p:cNvPr id="3" name="Subtitle 2"/>
          <p:cNvSpPr>
            <a:spLocks noGrp="1"/>
          </p:cNvSpPr>
          <p:nvPr>
            <p:ph type="subTitle" idx="1"/>
          </p:nvPr>
        </p:nvSpPr>
        <p:spPr/>
        <p:txBody>
          <a:bodyPr>
            <a:normAutofit/>
          </a:bodyPr>
          <a:lstStyle/>
          <a:p>
            <a:r>
              <a:rPr lang="en-US" dirty="0" err="1" smtClean="0"/>
              <a:t>Gena</a:t>
            </a:r>
            <a:r>
              <a:rPr lang="en-US" dirty="0" smtClean="0"/>
              <a:t> Wilson, MD</a:t>
            </a:r>
          </a:p>
          <a:p>
            <a:r>
              <a:rPr lang="en-US" dirty="0" smtClean="0"/>
              <a:t>ECRIP Fellow</a:t>
            </a:r>
          </a:p>
          <a:p>
            <a:r>
              <a:rPr lang="en-US" dirty="0" smtClean="0"/>
              <a:t>Institute for Family Health</a:t>
            </a:r>
          </a:p>
          <a:p>
            <a:r>
              <a:rPr lang="en-US" dirty="0" smtClean="0"/>
              <a:t>September 30, 2010</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0434"/>
            <a:ext cx="8229600" cy="2544461"/>
          </a:xfrm>
        </p:spPr>
        <p:txBody>
          <a:bodyPr>
            <a:normAutofit/>
          </a:bodyPr>
          <a:lstStyle/>
          <a:p>
            <a:r>
              <a:rPr lang="en-US" sz="2400" i="1" dirty="0" smtClean="0"/>
              <a:t>Race, Ethnicity, and Language Data: Standardization for Health Care Quality Improvement</a:t>
            </a:r>
            <a:r>
              <a:rPr lang="en-US" sz="2400" dirty="0" smtClean="0"/>
              <a:t/>
            </a:r>
            <a:br>
              <a:rPr lang="en-US" sz="2400" dirty="0" smtClean="0"/>
            </a:br>
            <a:r>
              <a:rPr lang="en-US" sz="2400" dirty="0" smtClean="0"/>
              <a:t>Institute of Medicine (IOM); August 2009</a:t>
            </a:r>
            <a:endParaRPr lang="en-US" sz="2400" i="1" dirty="0"/>
          </a:p>
        </p:txBody>
      </p:sp>
      <p:pic>
        <p:nvPicPr>
          <p:cNvPr id="4" name="Picture 3" descr="iom.tiff"/>
          <p:cNvPicPr>
            <a:picLocks noChangeAspect="1"/>
          </p:cNvPicPr>
          <p:nvPr/>
        </p:nvPicPr>
        <p:blipFill>
          <a:blip r:embed="rId2"/>
          <a:stretch>
            <a:fillRect/>
          </a:stretch>
        </p:blipFill>
        <p:spPr>
          <a:xfrm>
            <a:off x="5064726" y="1812278"/>
            <a:ext cx="3810161" cy="4753622"/>
          </a:xfrm>
          <a:prstGeom prst="rect">
            <a:avLst/>
          </a:prstGeom>
        </p:spPr>
      </p:pic>
      <p:sp>
        <p:nvSpPr>
          <p:cNvPr id="5" name="TextBox 4"/>
          <p:cNvSpPr txBox="1"/>
          <p:nvPr/>
        </p:nvSpPr>
        <p:spPr>
          <a:xfrm>
            <a:off x="457199" y="1812279"/>
            <a:ext cx="4158361" cy="4524315"/>
          </a:xfrm>
          <a:prstGeom prst="rect">
            <a:avLst/>
          </a:prstGeom>
          <a:noFill/>
        </p:spPr>
        <p:txBody>
          <a:bodyPr wrap="square" rtlCol="0">
            <a:spAutoFit/>
          </a:bodyPr>
          <a:lstStyle/>
          <a:p>
            <a:r>
              <a:rPr lang="en-US" sz="2400" dirty="0" smtClean="0"/>
              <a:t>“</a:t>
            </a:r>
            <a:r>
              <a:rPr lang="en-US" sz="2000" dirty="0" smtClean="0"/>
              <a:t>A </a:t>
            </a:r>
            <a:r>
              <a:rPr lang="en-US" sz="2000" b="1" dirty="0" smtClean="0"/>
              <a:t>lack of standardization of categories </a:t>
            </a:r>
            <a:r>
              <a:rPr lang="en-US" sz="2000" dirty="0" smtClean="0"/>
              <a:t>for race, ethnicity, and language data has been suggested as one </a:t>
            </a:r>
            <a:r>
              <a:rPr lang="en-US" sz="2000" b="1" dirty="0" smtClean="0"/>
              <a:t>obstacle </a:t>
            </a:r>
            <a:r>
              <a:rPr lang="en-US" sz="2000" dirty="0" smtClean="0"/>
              <a:t>to achieving more widespread collection and utilization of these data. Many types of entities participate in initiatives to improve the quality of health care; health plans, hospitals, other providers, and health systems </a:t>
            </a:r>
            <a:r>
              <a:rPr lang="en-US" sz="2000" b="1" dirty="0" smtClean="0"/>
              <a:t>can and should obtain race, ethnicity, and language data so these data can be used to identify gaps and improve care for all individuals</a:t>
            </a:r>
            <a:r>
              <a:rPr lang="en-US" sz="2000" dirty="0" smtClean="0"/>
              <a:t>..” </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643467" y="228600"/>
            <a:ext cx="7772400" cy="990600"/>
          </a:xfrm>
        </p:spPr>
        <p:txBody>
          <a:bodyPr>
            <a:normAutofit/>
          </a:bodyPr>
          <a:lstStyle/>
          <a:p>
            <a:r>
              <a:rPr lang="en-US" sz="2000" dirty="0"/>
              <a:t>Institute of Medicine’s Recommended Variables for Race, Ethnicity and Primary Language (2009)</a:t>
            </a:r>
          </a:p>
        </p:txBody>
      </p:sp>
      <p:pic>
        <p:nvPicPr>
          <p:cNvPr id="35843" name="Picture 2"/>
          <p:cNvPicPr>
            <a:picLocks noGrp="1" noChangeAspect="1" noChangeArrowheads="1"/>
          </p:cNvPicPr>
          <p:nvPr>
            <p:ph idx="1"/>
          </p:nvPr>
        </p:nvPicPr>
        <p:blipFill>
          <a:blip r:embed="rId2"/>
          <a:srcRect/>
          <a:stretch>
            <a:fillRect/>
          </a:stretch>
        </p:blipFill>
        <p:spPr>
          <a:xfrm>
            <a:off x="1591733" y="1219200"/>
            <a:ext cx="6028267" cy="4419600"/>
          </a:xfrm>
          <a:noFill/>
        </p:spPr>
      </p:pic>
      <p:sp>
        <p:nvSpPr>
          <p:cNvPr id="35844" name="TextBox 5"/>
          <p:cNvSpPr txBox="1">
            <a:spLocks noChangeArrowheads="1"/>
          </p:cNvSpPr>
          <p:nvPr/>
        </p:nvSpPr>
        <p:spPr bwMode="auto">
          <a:xfrm>
            <a:off x="1591734" y="5715000"/>
            <a:ext cx="6096000" cy="615553"/>
          </a:xfrm>
          <a:prstGeom prst="rect">
            <a:avLst/>
          </a:prstGeom>
          <a:noFill/>
          <a:ln w="9525">
            <a:noFill/>
            <a:miter lim="800000"/>
            <a:headEnd/>
            <a:tailEnd/>
          </a:ln>
        </p:spPr>
        <p:txBody>
          <a:bodyPr wrap="square">
            <a:prstTxWarp prst="textNoShape">
              <a:avLst/>
            </a:prstTxWarp>
            <a:spAutoFit/>
          </a:bodyPr>
          <a:lstStyle/>
          <a:p>
            <a:r>
              <a:rPr lang="en-US" sz="900" i="1" dirty="0"/>
              <a:t>Source:  IOM Report:  Race, Ethnicity, and Language Data:  Standardization for Health Care Quality Improvement</a:t>
            </a:r>
          </a:p>
          <a:p>
            <a:endParaRPr lang="en-US" sz="900" dirty="0" smtClean="0"/>
          </a:p>
          <a:p>
            <a:endParaRPr lang="en-US" sz="1600" dirty="0"/>
          </a:p>
        </p:txBody>
      </p:sp>
      <p:sp>
        <p:nvSpPr>
          <p:cNvPr id="5" name="Rectangle 4"/>
          <p:cNvSpPr/>
          <p:nvPr/>
        </p:nvSpPr>
        <p:spPr>
          <a:xfrm>
            <a:off x="8228667" y="5740872"/>
            <a:ext cx="230466" cy="230832"/>
          </a:xfrm>
          <a:prstGeom prst="rect">
            <a:avLst/>
          </a:prstGeom>
        </p:spPr>
        <p:txBody>
          <a:bodyPr wrap="none">
            <a:spAutoFit/>
          </a:bodyPr>
          <a:lstStyle/>
          <a:p>
            <a:r>
              <a:rPr lang="en-US" sz="900" i="1" dirty="0" err="1" smtClean="0">
                <a:solidFill>
                  <a:srgbClr val="000000"/>
                </a:solidFill>
              </a:rPr>
              <a:t>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1"/>
          <p:cNvSpPr>
            <a:spLocks noGrp="1" noChangeArrowheads="1"/>
          </p:cNvSpPr>
          <p:nvPr>
            <p:ph type="title"/>
          </p:nvPr>
        </p:nvSpPr>
        <p:spPr/>
        <p:txBody>
          <a:bodyPr/>
          <a:lstStyle/>
          <a:p>
            <a:endParaRPr lang="en-US"/>
          </a:p>
        </p:txBody>
      </p:sp>
      <p:sp>
        <p:nvSpPr>
          <p:cNvPr id="75779" name="Rectangle 2"/>
          <p:cNvSpPr>
            <a:spLocks noGrp="1" noChangeArrowheads="1"/>
          </p:cNvSpPr>
          <p:nvPr>
            <p:ph idx="1"/>
          </p:nvPr>
        </p:nvSpPr>
        <p:spPr/>
        <p:txBody>
          <a:bodyPr/>
          <a:lstStyle/>
          <a:p>
            <a:pPr marL="668338"/>
            <a:endParaRPr lang="en-US"/>
          </a:p>
        </p:txBody>
      </p:sp>
      <p:pic>
        <p:nvPicPr>
          <p:cNvPr id="75780" name="Picture 3"/>
          <p:cNvPicPr>
            <a:picLocks noChangeAspect="1" noChangeArrowheads="1"/>
          </p:cNvPicPr>
          <p:nvPr/>
        </p:nvPicPr>
        <p:blipFill>
          <a:blip r:embed="rId3"/>
          <a:srcRect/>
          <a:stretch>
            <a:fillRect/>
          </a:stretch>
        </p:blipFill>
        <p:spPr bwMode="auto">
          <a:xfrm>
            <a:off x="732368" y="901700"/>
            <a:ext cx="7322255" cy="5545138"/>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mammo.tiff"/>
          <p:cNvPicPr>
            <a:picLocks noGrp="1" noChangeAspect="1"/>
          </p:cNvPicPr>
          <p:nvPr>
            <p:ph/>
          </p:nvPr>
        </p:nvPicPr>
        <p:blipFill>
          <a:blip r:embed="rId2"/>
          <a:srcRect t="-7836" b="-7836"/>
          <a:stretch>
            <a:fillRect/>
          </a:stretch>
        </p:blipFill>
        <p:spPr/>
      </p:pic>
      <p:sp>
        <p:nvSpPr>
          <p:cNvPr id="4" name="TextBox 3"/>
          <p:cNvSpPr txBox="1"/>
          <p:nvPr/>
        </p:nvSpPr>
        <p:spPr>
          <a:xfrm>
            <a:off x="842317" y="5895872"/>
            <a:ext cx="5265234" cy="369332"/>
          </a:xfrm>
          <a:prstGeom prst="rect">
            <a:avLst/>
          </a:prstGeom>
          <a:noFill/>
        </p:spPr>
        <p:txBody>
          <a:bodyPr wrap="none" rtlCol="0">
            <a:spAutoFit/>
          </a:bodyPr>
          <a:lstStyle/>
          <a:p>
            <a:r>
              <a:rPr lang="en-US" dirty="0" smtClean="0"/>
              <a:t>Source: UCLA  Center for Health Policy Research</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60" y="275248"/>
            <a:ext cx="7345362" cy="1339850"/>
          </a:xfrm>
        </p:spPr>
        <p:txBody>
          <a:bodyPr>
            <a:normAutofit fontScale="90000"/>
          </a:bodyPr>
          <a:lstStyle/>
          <a:p>
            <a:r>
              <a:rPr lang="en-US" sz="3556" dirty="0" smtClean="0"/>
              <a:t>Institute of Medicine Recommendations on Meaningful Use</a:t>
            </a:r>
            <a:endParaRPr lang="en-US" sz="3556" dirty="0"/>
          </a:p>
        </p:txBody>
      </p:sp>
      <p:sp>
        <p:nvSpPr>
          <p:cNvPr id="3" name="Content Placeholder 2"/>
          <p:cNvSpPr>
            <a:spLocks noGrp="1"/>
          </p:cNvSpPr>
          <p:nvPr>
            <p:ph idx="1"/>
          </p:nvPr>
        </p:nvSpPr>
        <p:spPr/>
        <p:txBody>
          <a:bodyPr>
            <a:normAutofit/>
          </a:bodyPr>
          <a:lstStyle/>
          <a:p>
            <a:pPr>
              <a:buNone/>
            </a:pPr>
            <a:r>
              <a:rPr lang="en-US" sz="2800" dirty="0" smtClean="0"/>
              <a:t>Recommendation 6-1b: </a:t>
            </a:r>
          </a:p>
          <a:p>
            <a:pPr>
              <a:buNone/>
            </a:pPr>
            <a:r>
              <a:rPr lang="en-US" sz="2800" dirty="0" smtClean="0"/>
              <a:t>HHS and the Office of the National Coordinator for Health Information Technology (ONC) should adopt as standards for including in electronic health records the variables of race, Hispanic ethnicity, granular ethnicity, and language need identified in this report.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Steps to Improve IFH Demographic Data Collection</a:t>
            </a:r>
            <a:endParaRPr lang="en-US" dirty="0"/>
          </a:p>
        </p:txBody>
      </p:sp>
      <p:sp>
        <p:nvSpPr>
          <p:cNvPr id="5" name="Content Placeholder 4"/>
          <p:cNvSpPr>
            <a:spLocks noGrp="1"/>
          </p:cNvSpPr>
          <p:nvPr>
            <p:ph idx="1"/>
          </p:nvPr>
        </p:nvSpPr>
        <p:spPr/>
        <p:txBody>
          <a:bodyPr>
            <a:normAutofit/>
          </a:bodyPr>
          <a:lstStyle/>
          <a:p>
            <a:r>
              <a:rPr lang="en-US" dirty="0" smtClean="0"/>
              <a:t>Adopt Institute of Medicine recommendations</a:t>
            </a:r>
          </a:p>
          <a:p>
            <a:r>
              <a:rPr lang="en-US" dirty="0" smtClean="0"/>
              <a:t>Improve all current fields on race, ethnicity language</a:t>
            </a:r>
          </a:p>
          <a:p>
            <a:r>
              <a:rPr lang="en-US" dirty="0" smtClean="0"/>
              <a:t>Add new fields:</a:t>
            </a:r>
          </a:p>
          <a:p>
            <a:pPr lvl="1"/>
            <a:r>
              <a:rPr lang="en-US" dirty="0" smtClean="0"/>
              <a:t>Interpreter need, Country of Birth, Granular Ethnicity</a:t>
            </a:r>
          </a:p>
          <a:p>
            <a:r>
              <a:rPr lang="en-US" dirty="0" smtClean="0"/>
              <a:t>Training of all who collect demographic data using HRET Disparities toolkit: </a:t>
            </a:r>
            <a:r>
              <a:rPr lang="en-US" dirty="0" smtClean="0">
                <a:hlinkClick r:id="rId2"/>
              </a:rPr>
              <a:t>www.hretdisparities.org</a:t>
            </a:r>
            <a:endParaRPr lang="en-US" dirty="0" smtClean="0"/>
          </a:p>
          <a:p>
            <a:r>
              <a:rPr lang="en-US" dirty="0" smtClean="0"/>
              <a:t>Erase and recollect all new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2" descr="lang.tiff"/>
          <p:cNvPicPr>
            <a:picLocks noGrp="1" noChangeAspect="1"/>
          </p:cNvPicPr>
          <p:nvPr>
            <p:ph/>
          </p:nvPr>
        </p:nvPicPr>
        <p:blipFill>
          <a:blip r:embed="rId2"/>
          <a:srcRect l="-955" r="-955"/>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2" descr="interp.tiff"/>
          <p:cNvPicPr>
            <a:picLocks noGrp="1" noChangeAspect="1"/>
          </p:cNvPicPr>
          <p:nvPr>
            <p:ph/>
          </p:nvPr>
        </p:nvPicPr>
        <p:blipFill>
          <a:blip r:embed="rId2"/>
          <a:srcRect l="-1564" r="-1564"/>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2" descr="ethnicity list.tiff"/>
          <p:cNvPicPr>
            <a:picLocks noGrp="1" noChangeAspect="1"/>
          </p:cNvPicPr>
          <p:nvPr>
            <p:ph/>
          </p:nvPr>
        </p:nvPicPr>
        <p:blipFill>
          <a:blip r:embed="rId2"/>
          <a:srcRect t="-1405" b="-1405"/>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Content Placeholder 2" descr="new ethnicity list.tiff"/>
          <p:cNvPicPr>
            <a:picLocks noGrp="1" noChangeAspect="1"/>
          </p:cNvPicPr>
          <p:nvPr>
            <p:ph/>
          </p:nvPr>
        </p:nvPicPr>
        <p:blipFill>
          <a:blip r:embed="rId2"/>
          <a:srcRect t="-11745" b="-11745"/>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2" descr="US census.tiff"/>
          <p:cNvPicPr>
            <a:picLocks noGrp="1" noChangeAspect="1"/>
          </p:cNvPicPr>
          <p:nvPr>
            <p:ph/>
          </p:nvPr>
        </p:nvPicPr>
        <p:blipFill>
          <a:blip r:embed="rId2"/>
          <a:srcRect t="-5203" b="-5203"/>
          <a:stretch>
            <a:fillRect/>
          </a:stretch>
        </p:blipFill>
        <p:spPr>
          <a:xfrm>
            <a:off x="440267" y="381000"/>
            <a:ext cx="8199967" cy="6019800"/>
          </a:xfrm>
        </p:spPr>
      </p:pic>
      <p:sp>
        <p:nvSpPr>
          <p:cNvPr id="22531" name="TextBox 3"/>
          <p:cNvSpPr txBox="1">
            <a:spLocks noChangeArrowheads="1"/>
          </p:cNvSpPr>
          <p:nvPr/>
        </p:nvSpPr>
        <p:spPr bwMode="auto">
          <a:xfrm>
            <a:off x="1253067" y="6096000"/>
            <a:ext cx="4244622" cy="646331"/>
          </a:xfrm>
          <a:prstGeom prst="rect">
            <a:avLst/>
          </a:prstGeom>
          <a:noFill/>
          <a:ln w="9525">
            <a:noFill/>
            <a:miter lim="800000"/>
            <a:headEnd/>
            <a:tailEnd/>
          </a:ln>
        </p:spPr>
        <p:txBody>
          <a:bodyPr>
            <a:prstTxWarp prst="textNoShape">
              <a:avLst/>
            </a:prstTxWarp>
            <a:spAutoFit/>
          </a:bodyPr>
          <a:lstStyle/>
          <a:p>
            <a:r>
              <a:rPr lang="en-US" sz="1800"/>
              <a:t>Source: U.S. Census Bureau, Population Division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Content Placeholder 2" descr="granethnicgrab.tiff"/>
          <p:cNvPicPr>
            <a:picLocks noGrp="1" noChangeAspect="1"/>
          </p:cNvPicPr>
          <p:nvPr>
            <p:ph/>
          </p:nvPr>
        </p:nvPicPr>
        <p:blipFill>
          <a:blip r:embed="rId2"/>
          <a:srcRect t="-4523" b="-4523"/>
          <a:stretch>
            <a:fillRect/>
          </a:stretch>
        </p:blip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Content Placeholder 2" descr="gran ethn list.tiff"/>
          <p:cNvPicPr>
            <a:picLocks noGrp="1" noChangeAspect="1"/>
          </p:cNvPicPr>
          <p:nvPr>
            <p:ph/>
          </p:nvPr>
        </p:nvPicPr>
        <p:blipFill>
          <a:blip r:embed="rId2"/>
          <a:srcRect t="-7301" b="-7301"/>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Content Placeholder 2" descr="countrybirthgrab.tiff"/>
          <p:cNvPicPr>
            <a:picLocks noGrp="1" noChangeAspect="1"/>
          </p:cNvPicPr>
          <p:nvPr>
            <p:ph/>
          </p:nvPr>
        </p:nvPicPr>
        <p:blipFill>
          <a:blip r:embed="rId2"/>
          <a:srcRect l="-1357" r="-1357"/>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0113" y="244158"/>
            <a:ext cx="7345362" cy="1180882"/>
          </a:xfrm>
        </p:spPr>
        <p:txBody>
          <a:bodyPr>
            <a:noAutofit/>
          </a:bodyPr>
          <a:lstStyle/>
          <a:p>
            <a:r>
              <a:rPr lang="en-US" sz="3200" dirty="0" smtClean="0"/>
              <a:t>Current and Future Directions at IFH: Using HIT to Eliminate Disparities</a:t>
            </a:r>
            <a:endParaRPr lang="en-US" sz="3200" dirty="0"/>
          </a:p>
        </p:txBody>
      </p:sp>
      <p:sp>
        <p:nvSpPr>
          <p:cNvPr id="7" name="Content Placeholder 6"/>
          <p:cNvSpPr>
            <a:spLocks noGrp="1"/>
          </p:cNvSpPr>
          <p:nvPr>
            <p:ph idx="1"/>
          </p:nvPr>
        </p:nvSpPr>
        <p:spPr/>
        <p:txBody>
          <a:bodyPr>
            <a:normAutofit lnSpcReduction="10000"/>
          </a:bodyPr>
          <a:lstStyle/>
          <a:p>
            <a:r>
              <a:rPr lang="en-US" i="1" dirty="0" err="1" smtClean="0"/>
              <a:t>MyChart</a:t>
            </a:r>
            <a:r>
              <a:rPr lang="en-US" dirty="0" smtClean="0"/>
              <a:t> in Spanish</a:t>
            </a:r>
          </a:p>
          <a:p>
            <a:r>
              <a:rPr lang="en-US" i="1" dirty="0" err="1" smtClean="0"/>
              <a:t>MyChart</a:t>
            </a:r>
            <a:r>
              <a:rPr lang="en-US" dirty="0" smtClean="0"/>
              <a:t> patient entry of demographic data</a:t>
            </a:r>
          </a:p>
          <a:p>
            <a:r>
              <a:rPr lang="en-US" dirty="0" smtClean="0"/>
              <a:t>HIV Registry stratified by race, ethnicity, language data</a:t>
            </a:r>
          </a:p>
          <a:p>
            <a:r>
              <a:rPr lang="en-US" dirty="0" smtClean="0"/>
              <a:t>Demographic data on gender identity and sexual orientation</a:t>
            </a:r>
          </a:p>
          <a:p>
            <a:r>
              <a:rPr lang="en-US" dirty="0" smtClean="0"/>
              <a:t>Hepatitis B Initiative: Based on Country of Birth – BPA </a:t>
            </a:r>
            <a:r>
              <a:rPr lang="en-US" i="1" dirty="0" smtClean="0"/>
              <a:t>plus</a:t>
            </a:r>
            <a:r>
              <a:rPr lang="en-US" dirty="0" smtClean="0"/>
              <a:t> </a:t>
            </a:r>
            <a:r>
              <a:rPr lang="en-US" dirty="0" err="1" smtClean="0"/>
              <a:t>inbasket</a:t>
            </a:r>
            <a:r>
              <a:rPr lang="en-US" dirty="0" smtClean="0"/>
              <a:t> message to provider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1.  </a:t>
            </a:r>
            <a:r>
              <a:rPr lang="en-US" sz="4000" i="1" dirty="0" smtClean="0"/>
              <a:t>Get Good Data</a:t>
            </a:r>
          </a:p>
          <a:p>
            <a:pPr lvl="1"/>
            <a:r>
              <a:rPr lang="en-US" dirty="0" smtClean="0"/>
              <a:t>Quality Metrics </a:t>
            </a:r>
            <a:endParaRPr lang="en-US" i="1" dirty="0" smtClean="0"/>
          </a:p>
          <a:p>
            <a:pPr lvl="1"/>
            <a:r>
              <a:rPr lang="en-US" dirty="0" smtClean="0"/>
              <a:t>Race, Ethnicity, Language: As specific as possible – Use Institute of Medicine Report as a guide</a:t>
            </a:r>
          </a:p>
          <a:p>
            <a:pPr lvl="1"/>
            <a:r>
              <a:rPr lang="en-US" dirty="0" smtClean="0"/>
              <a:t>Directly from the patient: requires staff training</a:t>
            </a:r>
          </a:p>
          <a:p>
            <a:pPr>
              <a:buNone/>
            </a:pPr>
            <a:r>
              <a:rPr lang="en-US" dirty="0" smtClean="0"/>
              <a:t>2.  </a:t>
            </a:r>
            <a:r>
              <a:rPr lang="en-US" sz="4000" i="1" dirty="0" smtClean="0"/>
              <a:t>Do the right thing with the data</a:t>
            </a:r>
          </a:p>
          <a:p>
            <a:pPr lvl="1"/>
            <a:r>
              <a:rPr lang="en-US" dirty="0" smtClean="0"/>
              <a:t>Stratify quality metrics by race, ethnicity, language</a:t>
            </a:r>
          </a:p>
          <a:p>
            <a:pPr lvl="1"/>
            <a:r>
              <a:rPr lang="en-US" dirty="0" smtClean="0"/>
              <a:t>Address Health disparities if you find them</a:t>
            </a:r>
          </a:p>
          <a:p>
            <a:pPr lvl="2">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00112" y="1319202"/>
            <a:ext cx="7345363" cy="4746319"/>
          </a:xfrm>
        </p:spPr>
        <p:txBody>
          <a:bodyPr>
            <a:noAutofit/>
          </a:bodyPr>
          <a:lstStyle/>
          <a:p>
            <a:pPr>
              <a:buNone/>
            </a:pPr>
            <a:r>
              <a:rPr lang="en-US" sz="4800" dirty="0" smtClean="0"/>
              <a:t>“</a:t>
            </a:r>
            <a:r>
              <a:rPr lang="en-US" sz="4800" i="1" dirty="0" smtClean="0"/>
              <a:t>Knowing is not enough; we must apply. Willing is not enough; we must do.”</a:t>
            </a:r>
            <a:r>
              <a:rPr lang="en-US" sz="4800" dirty="0" smtClean="0"/>
              <a:t>— Goethe</a:t>
            </a:r>
            <a:endParaRPr lang="en-US" sz="4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sz="4000" dirty="0" err="1" smtClean="0"/>
              <a:t>Gena</a:t>
            </a:r>
            <a:r>
              <a:rPr lang="en-US" sz="4000" dirty="0" smtClean="0"/>
              <a:t> Wilson, MD:</a:t>
            </a:r>
          </a:p>
          <a:p>
            <a:pPr>
              <a:buNone/>
            </a:pPr>
            <a:r>
              <a:rPr lang="en-US" sz="4000" dirty="0" smtClean="0"/>
              <a:t>GWilson@institute2000.org</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200" dirty="0" smtClean="0"/>
              <a:t>National </a:t>
            </a:r>
            <a:r>
              <a:rPr lang="en-US" sz="3200" dirty="0"/>
              <a:t>Healthcare Disparities </a:t>
            </a:r>
            <a:r>
              <a:rPr lang="en-US" sz="3200" dirty="0" smtClean="0"/>
              <a:t>Report </a:t>
            </a:r>
            <a:br>
              <a:rPr lang="en-US" sz="3200" dirty="0" smtClean="0"/>
            </a:br>
            <a:r>
              <a:rPr lang="en-US" sz="3200" dirty="0" smtClean="0"/>
              <a:t>2009</a:t>
            </a:r>
            <a:endParaRPr lang="en-US" sz="3200" dirty="0"/>
          </a:p>
        </p:txBody>
      </p:sp>
      <p:sp>
        <p:nvSpPr>
          <p:cNvPr id="23555" name="Rectangle 3"/>
          <p:cNvSpPr>
            <a:spLocks noGrp="1" noChangeArrowheads="1"/>
          </p:cNvSpPr>
          <p:nvPr>
            <p:ph type="body" sz="half" idx="2"/>
          </p:nvPr>
        </p:nvSpPr>
        <p:spPr>
          <a:xfrm>
            <a:off x="4191000" y="1600200"/>
            <a:ext cx="4953000" cy="3657600"/>
          </a:xfrm>
        </p:spPr>
        <p:txBody>
          <a:bodyPr anchor="ctr"/>
          <a:lstStyle/>
          <a:p>
            <a:pPr marL="465138" indent="0">
              <a:buFontTx/>
              <a:buNone/>
            </a:pPr>
            <a:r>
              <a:rPr lang="en-US" sz="2100">
                <a:solidFill>
                  <a:srgbClr val="E5FE0D"/>
                </a:solidFill>
                <a:latin typeface="Georgia Bold" charset="0"/>
                <a:ea typeface="Futura" charset="0"/>
                <a:cs typeface="Futura" charset="0"/>
                <a:sym typeface="Futura" charset="0"/>
              </a:rPr>
              <a:t>“</a:t>
            </a:r>
            <a:r>
              <a:rPr lang="en-US" sz="3200">
                <a:solidFill>
                  <a:srgbClr val="E5FE0D"/>
                </a:solidFill>
                <a:latin typeface="Georgia Bold" charset="0"/>
                <a:ea typeface="Futura" charset="0"/>
                <a:cs typeface="Futura" charset="0"/>
                <a:sym typeface="Futura" charset="0"/>
              </a:rPr>
              <a:t>Disparities in Health and Health care persist in many areas</a:t>
            </a:r>
            <a:r>
              <a:rPr lang="en-US" sz="2100">
                <a:solidFill>
                  <a:srgbClr val="E5FE0D"/>
                </a:solidFill>
                <a:latin typeface="Georgia Bold" charset="0"/>
                <a:ea typeface="Futura" charset="0"/>
                <a:cs typeface="Futura" charset="0"/>
                <a:sym typeface="Futura" charset="0"/>
              </a:rPr>
              <a:t>”</a:t>
            </a:r>
          </a:p>
          <a:p>
            <a:pPr marL="465138" indent="0">
              <a:buFontTx/>
              <a:buNone/>
            </a:pPr>
            <a:r>
              <a:rPr lang="en-US" sz="2100">
                <a:solidFill>
                  <a:srgbClr val="E5FE0D"/>
                </a:solidFill>
                <a:latin typeface="Georgia Bold" charset="0"/>
                <a:ea typeface="Futura" charset="0"/>
                <a:cs typeface="Futura" charset="0"/>
                <a:sym typeface="Futura" charset="0"/>
              </a:rPr>
              <a:t>	</a:t>
            </a:r>
            <a:r>
              <a:rPr lang="en-US" sz="2800">
                <a:latin typeface="Georgia Bold" charset="0"/>
                <a:ea typeface="Futura" charset="0"/>
                <a:cs typeface="Futura" charset="0"/>
                <a:sym typeface="Futura" charset="0"/>
              </a:rPr>
              <a:t>Minorities in the U.S. do not receive the same quality of care as whites</a:t>
            </a:r>
            <a:endParaRPr lang="en-US" sz="2100">
              <a:latin typeface="Georgia Bold" charset="0"/>
              <a:ea typeface="Futura" charset="0"/>
              <a:cs typeface="Futura" charset="0"/>
              <a:sym typeface="Futura" charset="0"/>
            </a:endParaRPr>
          </a:p>
        </p:txBody>
      </p:sp>
      <p:pic>
        <p:nvPicPr>
          <p:cNvPr id="23556" name="Picture 8" descr="2009 NHDR.tiff                                                 00F75CF5&#10;GinaBootMB                     7C262D7C:"/>
          <p:cNvPicPr>
            <a:picLocks noChangeAspect="1" noChangeArrowheads="1"/>
          </p:cNvPicPr>
          <p:nvPr/>
        </p:nvPicPr>
        <p:blipFill>
          <a:blip r:embed="rId3"/>
          <a:srcRect/>
          <a:stretch>
            <a:fillRect/>
          </a:stretch>
        </p:blipFill>
        <p:spPr bwMode="auto">
          <a:xfrm>
            <a:off x="609600" y="1676400"/>
            <a:ext cx="3866444"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nfant mort.tiff"/>
          <p:cNvPicPr>
            <a:picLocks noChangeAspect="1"/>
          </p:cNvPicPr>
          <p:nvPr/>
        </p:nvPicPr>
        <p:blipFill>
          <a:blip r:embed="rId3"/>
          <a:stretch>
            <a:fillRect/>
          </a:stretch>
        </p:blipFill>
        <p:spPr>
          <a:xfrm>
            <a:off x="1594480" y="367555"/>
            <a:ext cx="6134262" cy="649044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ife exp.tiff"/>
          <p:cNvPicPr>
            <a:picLocks noGrp="1" noChangeAspect="1"/>
          </p:cNvPicPr>
          <p:nvPr>
            <p:ph/>
          </p:nvPr>
        </p:nvPicPr>
        <p:blipFill>
          <a:blip r:embed="rId2"/>
          <a:srcRect t="-2777" b="-2777"/>
          <a:stretch>
            <a:fillRect/>
          </a:stretch>
        </p:blipFill>
        <p:spPr/>
      </p:pic>
      <p:sp>
        <p:nvSpPr>
          <p:cNvPr id="8" name="TextBox 7"/>
          <p:cNvSpPr txBox="1"/>
          <p:nvPr/>
        </p:nvSpPr>
        <p:spPr>
          <a:xfrm>
            <a:off x="2462665" y="820946"/>
            <a:ext cx="2152895" cy="601676"/>
          </a:xfrm>
          <a:prstGeom prst="rect">
            <a:avLst/>
          </a:prstGeom>
          <a:noFill/>
        </p:spPr>
        <p:txBody>
          <a:bodyPr wrap="square" rtlCol="0">
            <a:spAutoFit/>
          </a:bodyPr>
          <a:lstStyle/>
          <a:p>
            <a:endParaRPr lang="en-US" dirty="0"/>
          </a:p>
        </p:txBody>
      </p:sp>
      <p:sp>
        <p:nvSpPr>
          <p:cNvPr id="9" name="TextBox 8"/>
          <p:cNvSpPr txBox="1"/>
          <p:nvPr/>
        </p:nvSpPr>
        <p:spPr>
          <a:xfrm>
            <a:off x="3825650" y="5700156"/>
            <a:ext cx="4336769" cy="369332"/>
          </a:xfrm>
          <a:prstGeom prst="rect">
            <a:avLst/>
          </a:prstGeom>
          <a:noFill/>
        </p:spPr>
        <p:txBody>
          <a:bodyPr wrap="square" rtlCol="0">
            <a:spAutoFit/>
          </a:bodyPr>
          <a:lstStyle/>
          <a:p>
            <a:endParaRPr lang="en-US" dirty="0"/>
          </a:p>
        </p:txBody>
      </p:sp>
      <p:sp>
        <p:nvSpPr>
          <p:cNvPr id="10" name="TextBox 9"/>
          <p:cNvSpPr txBox="1"/>
          <p:nvPr/>
        </p:nvSpPr>
        <p:spPr>
          <a:xfrm>
            <a:off x="2834388" y="4275117"/>
            <a:ext cx="4801423" cy="369332"/>
          </a:xfrm>
          <a:prstGeom prst="rect">
            <a:avLst/>
          </a:prstGeom>
          <a:noFill/>
        </p:spPr>
        <p:txBody>
          <a:bodyPr wrap="square" rtlCol="0">
            <a:spAutoFit/>
          </a:bodyPr>
          <a:lstStyle/>
          <a:p>
            <a:pPr algn="ctr"/>
            <a:r>
              <a:rPr lang="en-US" dirty="0" smtClean="0"/>
              <a:t>Life Expectancy by Race, Gender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IFH Diabetics with Hba1c &gt;9%</a:t>
            </a:r>
            <a:br>
              <a:rPr lang="en-US" sz="3600" dirty="0" smtClean="0"/>
            </a:br>
            <a:r>
              <a:rPr lang="en-US" sz="3600" dirty="0" smtClean="0"/>
              <a:t>June 2009 – June 2010</a:t>
            </a:r>
            <a:endParaRPr lang="en-US" sz="3600" dirty="0"/>
          </a:p>
        </p:txBody>
      </p:sp>
      <p:pic>
        <p:nvPicPr>
          <p:cNvPr id="4" name="Content Placeholder 3" descr="a1c&gt;9.tiff"/>
          <p:cNvPicPr>
            <a:picLocks noGrp="1" noChangeAspect="1"/>
          </p:cNvPicPr>
          <p:nvPr>
            <p:ph idx="1"/>
          </p:nvPr>
        </p:nvPicPr>
        <p:blipFill>
          <a:blip r:embed="rId2"/>
          <a:srcRect l="-44476" r="-44476"/>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srcRect/>
          <a:stretch>
            <a:fillRect/>
          </a:stretch>
        </p:blipFill>
        <p:spPr bwMode="auto">
          <a:xfrm>
            <a:off x="1312664" y="767953"/>
            <a:ext cx="6098977" cy="4786313"/>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Problems With Data</a:t>
            </a:r>
            <a:endParaRPr lang="en-US" dirty="0"/>
          </a:p>
        </p:txBody>
      </p:sp>
      <p:sp>
        <p:nvSpPr>
          <p:cNvPr id="5" name="TextBox 4"/>
          <p:cNvSpPr txBox="1"/>
          <p:nvPr/>
        </p:nvSpPr>
        <p:spPr>
          <a:xfrm>
            <a:off x="1161635" y="1703851"/>
            <a:ext cx="7584127" cy="4524316"/>
          </a:xfrm>
          <a:prstGeom prst="rect">
            <a:avLst/>
          </a:prstGeom>
          <a:noFill/>
        </p:spPr>
        <p:txBody>
          <a:bodyPr wrap="none" rtlCol="0">
            <a:spAutoFit/>
          </a:bodyPr>
          <a:lstStyle/>
          <a:p>
            <a:pPr>
              <a:buFont typeface="Arial"/>
              <a:buChar char="•"/>
            </a:pPr>
            <a:r>
              <a:rPr lang="en-US" sz="3600" dirty="0" smtClean="0"/>
              <a:t> Not enough of it</a:t>
            </a:r>
          </a:p>
          <a:p>
            <a:pPr>
              <a:buFont typeface="Arial"/>
              <a:buChar char="•"/>
            </a:pPr>
            <a:r>
              <a:rPr lang="en-US" sz="3600" dirty="0" smtClean="0"/>
              <a:t> Often not self-reported from patients</a:t>
            </a:r>
          </a:p>
          <a:p>
            <a:r>
              <a:rPr lang="en-US" sz="3600" dirty="0" smtClean="0"/>
              <a:t>Why?</a:t>
            </a:r>
          </a:p>
          <a:p>
            <a:pPr lvl="1">
              <a:buFont typeface="Arial"/>
              <a:buChar char="•"/>
            </a:pPr>
            <a:r>
              <a:rPr lang="en-US" sz="3600" dirty="0" smtClean="0"/>
              <a:t>Staff felt uncomfortable asking</a:t>
            </a:r>
          </a:p>
          <a:p>
            <a:pPr lvl="1">
              <a:buFont typeface="Arial"/>
              <a:buChar char="•"/>
            </a:pPr>
            <a:r>
              <a:rPr lang="en-US" sz="3600" dirty="0" smtClean="0"/>
              <a:t> Staff felt they didn’t have time </a:t>
            </a:r>
          </a:p>
          <a:p>
            <a:pPr lvl="1">
              <a:buFont typeface="Arial"/>
              <a:buChar char="•"/>
            </a:pPr>
            <a:r>
              <a:rPr lang="en-US" sz="3600" dirty="0" smtClean="0"/>
              <a:t> Lack of training</a:t>
            </a:r>
          </a:p>
          <a:p>
            <a:pPr marL="0" lvl="1">
              <a:buFont typeface="Arial"/>
              <a:buChar char="•"/>
            </a:pPr>
            <a:r>
              <a:rPr lang="en-US" sz="3600" dirty="0" smtClean="0"/>
              <a:t>Not </a:t>
            </a:r>
            <a:r>
              <a:rPr lang="en-US" sz="3600" i="1" dirty="0" smtClean="0"/>
              <a:t>Granular</a:t>
            </a:r>
            <a:r>
              <a:rPr lang="en-US" sz="3600" dirty="0" smtClean="0"/>
              <a:t> Enough</a:t>
            </a:r>
          </a:p>
          <a:p>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Current Meaningful Use Criteria on Demographic Data Collection</a:t>
            </a:r>
            <a:endParaRPr lang="en-US" sz="3200" dirty="0"/>
          </a:p>
        </p:txBody>
      </p:sp>
      <p:sp>
        <p:nvSpPr>
          <p:cNvPr id="3" name="Content Placeholder 2"/>
          <p:cNvSpPr>
            <a:spLocks noGrp="1"/>
          </p:cNvSpPr>
          <p:nvPr>
            <p:ph idx="1"/>
          </p:nvPr>
        </p:nvSpPr>
        <p:spPr/>
        <p:txBody>
          <a:bodyPr anchor="t">
            <a:normAutofit fontScale="92500"/>
          </a:bodyPr>
          <a:lstStyle/>
          <a:p>
            <a:pPr>
              <a:buNone/>
            </a:pPr>
            <a:r>
              <a:rPr lang="en-US" b="1" dirty="0" smtClean="0"/>
              <a:t>Stage 1 Criteria: Capturing patient health information:</a:t>
            </a:r>
          </a:p>
          <a:p>
            <a:r>
              <a:rPr lang="en-US" dirty="0" smtClean="0"/>
              <a:t>Use EHR physician order entry system	</a:t>
            </a:r>
          </a:p>
          <a:p>
            <a:r>
              <a:rPr lang="en-US" dirty="0" err="1" smtClean="0"/>
              <a:t>Maintan</a:t>
            </a:r>
            <a:r>
              <a:rPr lang="en-US" dirty="0" smtClean="0"/>
              <a:t> up-to-date problem list</a:t>
            </a:r>
          </a:p>
          <a:p>
            <a:r>
              <a:rPr lang="en-US" i="1" dirty="0" smtClean="0"/>
              <a:t>Record demographic info: language, insurance, gender, race, ethnicity, date of birth, death and cause of death</a:t>
            </a:r>
          </a:p>
          <a:p>
            <a:r>
              <a:rPr lang="en-US" dirty="0" smtClean="0"/>
              <a:t>Capture smoking status</a:t>
            </a:r>
          </a:p>
          <a:p>
            <a:r>
              <a:rPr lang="en-US" dirty="0" smtClean="0"/>
              <a:t>Incorporate data on clinical lab results</a:t>
            </a:r>
          </a:p>
          <a:p>
            <a:pPr>
              <a:buNone/>
            </a:pP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632</TotalTime>
  <Words>641</Words>
  <Application>Microsoft Office PowerPoint</Application>
  <PresentationFormat>On-screen Show (4:3)</PresentationFormat>
  <Paragraphs>68</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Capital</vt:lpstr>
      <vt:lpstr>Identifying and Addressing Health Disparities</vt:lpstr>
      <vt:lpstr>Slide 2</vt:lpstr>
      <vt:lpstr>National Healthcare Disparities Report  2009</vt:lpstr>
      <vt:lpstr>Slide 4</vt:lpstr>
      <vt:lpstr>Slide 5</vt:lpstr>
      <vt:lpstr>IFH Diabetics with Hba1c &gt;9% June 2009 – June 2010</vt:lpstr>
      <vt:lpstr>Slide 7</vt:lpstr>
      <vt:lpstr>Problems With Data</vt:lpstr>
      <vt:lpstr>Current Meaningful Use Criteria on Demographic Data Collection</vt:lpstr>
      <vt:lpstr>Race, Ethnicity, and Language Data: Standardization for Health Care Quality Improvement Institute of Medicine (IOM); August 2009</vt:lpstr>
      <vt:lpstr>Institute of Medicine’s Recommended Variables for Race, Ethnicity and Primary Language (2009)</vt:lpstr>
      <vt:lpstr>Slide 12</vt:lpstr>
      <vt:lpstr>Slide 13</vt:lpstr>
      <vt:lpstr>Institute of Medicine Recommendations on Meaningful Use</vt:lpstr>
      <vt:lpstr>Steps to Improve IFH Demographic Data Collection</vt:lpstr>
      <vt:lpstr>Slide 16</vt:lpstr>
      <vt:lpstr>Slide 17</vt:lpstr>
      <vt:lpstr>Slide 18</vt:lpstr>
      <vt:lpstr>Slide 19</vt:lpstr>
      <vt:lpstr>Slide 20</vt:lpstr>
      <vt:lpstr>Slide 21</vt:lpstr>
      <vt:lpstr>Slide 22</vt:lpstr>
      <vt:lpstr>Current and Future Directions at IFH: Using HIT to Eliminate Disparities</vt:lpstr>
      <vt:lpstr>Summary:</vt:lpstr>
      <vt:lpstr>Slide 25</vt:lpstr>
      <vt:lpstr>Contact Info: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Disparities and HIT</dc:title>
  <dc:creator>Gene Wilson</dc:creator>
  <cp:lastModifiedBy> </cp:lastModifiedBy>
  <cp:revision>27</cp:revision>
  <dcterms:created xsi:type="dcterms:W3CDTF">2010-09-30T09:30:33Z</dcterms:created>
  <dcterms:modified xsi:type="dcterms:W3CDTF">2010-10-04T16:33:19Z</dcterms:modified>
</cp:coreProperties>
</file>