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4" r:id="rId1"/>
  </p:sldMasterIdLst>
  <p:notesMasterIdLst>
    <p:notesMasterId r:id="rId23"/>
  </p:notesMasterIdLst>
  <p:handoutMasterIdLst>
    <p:handoutMasterId r:id="rId24"/>
  </p:handoutMasterIdLst>
  <p:sldIdLst>
    <p:sldId id="256" r:id="rId2"/>
    <p:sldId id="305" r:id="rId3"/>
    <p:sldId id="322" r:id="rId4"/>
    <p:sldId id="320" r:id="rId5"/>
    <p:sldId id="261" r:id="rId6"/>
    <p:sldId id="264" r:id="rId7"/>
    <p:sldId id="311" r:id="rId8"/>
    <p:sldId id="265" r:id="rId9"/>
    <p:sldId id="266" r:id="rId10"/>
    <p:sldId id="286" r:id="rId11"/>
    <p:sldId id="321" r:id="rId12"/>
    <p:sldId id="309" r:id="rId13"/>
    <p:sldId id="294" r:id="rId14"/>
    <p:sldId id="308" r:id="rId15"/>
    <p:sldId id="318" r:id="rId16"/>
    <p:sldId id="268" r:id="rId17"/>
    <p:sldId id="316" r:id="rId18"/>
    <p:sldId id="323" r:id="rId19"/>
    <p:sldId id="317" r:id="rId20"/>
    <p:sldId id="282" r:id="rId21"/>
    <p:sldId id="319" r:id="rId22"/>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4751" autoAdjust="0"/>
  </p:normalViewPr>
  <p:slideViewPr>
    <p:cSldViewPr>
      <p:cViewPr varScale="1">
        <p:scale>
          <a:sx n="54" d="100"/>
          <a:sy n="54" d="100"/>
        </p:scale>
        <p:origin x="-1536"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1992" y="-96"/>
      </p:cViewPr>
      <p:guideLst>
        <p:guide orient="horz" pos="2932"/>
        <p:guide pos="2212"/>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13"/>
  <c:chart>
    <c:plotArea>
      <c:layout>
        <c:manualLayout>
          <c:layoutTarget val="inner"/>
          <c:xMode val="edge"/>
          <c:yMode val="edge"/>
          <c:x val="6.3084466714387971E-2"/>
          <c:y val="6.8804710222033133E-2"/>
          <c:w val="0.55288105464089798"/>
          <c:h val="0.82185021635809163"/>
        </c:manualLayout>
      </c:layout>
      <c:pieChart>
        <c:varyColors val="1"/>
        <c:ser>
          <c:idx val="0"/>
          <c:order val="0"/>
          <c:dLbls>
            <c:dLbl>
              <c:idx val="0"/>
              <c:spPr/>
              <c:txPr>
                <a:bodyPr/>
                <a:lstStyle/>
                <a:p>
                  <a:pPr>
                    <a:defRPr sz="2000" b="1">
                      <a:solidFill>
                        <a:schemeClr val="bg1"/>
                      </a:solidFill>
                    </a:defRPr>
                  </a:pPr>
                  <a:endParaRPr lang="en-US"/>
                </a:p>
              </c:txPr>
              <c:showVal val="1"/>
            </c:dLbl>
            <c:dLbl>
              <c:idx val="1"/>
              <c:spPr/>
              <c:txPr>
                <a:bodyPr/>
                <a:lstStyle/>
                <a:p>
                  <a:pPr>
                    <a:defRPr sz="2000" b="1">
                      <a:solidFill>
                        <a:schemeClr val="bg1"/>
                      </a:solidFill>
                    </a:defRPr>
                  </a:pPr>
                  <a:endParaRPr lang="en-US"/>
                </a:p>
              </c:txPr>
              <c:showVal val="1"/>
            </c:dLbl>
            <c:delete val="1"/>
          </c:dLbls>
          <c:cat>
            <c:strRef>
              <c:f>Sheet1!$A$9:$A$10</c:f>
              <c:strCache>
                <c:ptCount val="2"/>
                <c:pt idx="0">
                  <c:v>Patients with HTN controlled</c:v>
                </c:pt>
                <c:pt idx="1">
                  <c:v>Patients without HTN controlled</c:v>
                </c:pt>
              </c:strCache>
            </c:strRef>
          </c:cat>
          <c:val>
            <c:numRef>
              <c:f>Sheet1!$B$9:$B$10</c:f>
              <c:numCache>
                <c:formatCode>0.0%</c:formatCode>
                <c:ptCount val="2"/>
                <c:pt idx="0">
                  <c:v>0.86823935558112775</c:v>
                </c:pt>
                <c:pt idx="1">
                  <c:v>0.13200000000000001</c:v>
                </c:pt>
              </c:numCache>
            </c:numRef>
          </c:val>
        </c:ser>
        <c:firstSliceAng val="0"/>
      </c:pieChart>
    </c:plotArea>
    <c:legend>
      <c:legendPos val="r"/>
    </c:legend>
    <c:plotVisOnly val="1"/>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3"/>
  <c:chart>
    <c:plotArea>
      <c:layout/>
      <c:pieChart>
        <c:varyColors val="1"/>
        <c:ser>
          <c:idx val="0"/>
          <c:order val="0"/>
          <c:dLbls>
            <c:txPr>
              <a:bodyPr/>
              <a:lstStyle/>
              <a:p>
                <a:pPr>
                  <a:defRPr b="1"/>
                </a:pPr>
                <a:endParaRPr lang="en-US"/>
              </a:p>
            </c:txPr>
            <c:showVal val="1"/>
            <c:showLeaderLines val="1"/>
          </c:dLbls>
          <c:cat>
            <c:strRef>
              <c:f>Sheet1!$A$12:$A$19</c:f>
              <c:strCache>
                <c:ptCount val="8"/>
                <c:pt idx="0">
                  <c:v>Asian</c:v>
                </c:pt>
                <c:pt idx="1">
                  <c:v>Native Hawaiian</c:v>
                </c:pt>
                <c:pt idx="2">
                  <c:v>Other Pacific Islander</c:v>
                </c:pt>
                <c:pt idx="3">
                  <c:v>Black/African Descent</c:v>
                </c:pt>
                <c:pt idx="4">
                  <c:v>Native American/Alaskan</c:v>
                </c:pt>
                <c:pt idx="5">
                  <c:v>White (Non-Hispanic)</c:v>
                </c:pt>
                <c:pt idx="6">
                  <c:v>More than one race</c:v>
                </c:pt>
                <c:pt idx="7">
                  <c:v>Unknown/Unreported</c:v>
                </c:pt>
              </c:strCache>
            </c:strRef>
          </c:cat>
          <c:val>
            <c:numRef>
              <c:f>Sheet1!$B$12:$B$19</c:f>
              <c:numCache>
                <c:formatCode>0.0%</c:formatCode>
                <c:ptCount val="8"/>
                <c:pt idx="0">
                  <c:v>9.1524074810983031E-3</c:v>
                </c:pt>
                <c:pt idx="1">
                  <c:v>2.6528717336516799E-4</c:v>
                </c:pt>
                <c:pt idx="2">
                  <c:v>2.2549409736039262E-3</c:v>
                </c:pt>
                <c:pt idx="3">
                  <c:v>0.21713755139938984</c:v>
                </c:pt>
                <c:pt idx="4">
                  <c:v>2.3875845602865154E-3</c:v>
                </c:pt>
                <c:pt idx="5">
                  <c:v>0.49754609364637231</c:v>
                </c:pt>
                <c:pt idx="6">
                  <c:v>3.0110094176946545E-2</c:v>
                </c:pt>
                <c:pt idx="7">
                  <c:v>0.23517707918822126</c:v>
                </c:pt>
              </c:numCache>
            </c:numRef>
          </c:val>
        </c:ser>
        <c:firstSliceAng val="0"/>
      </c:pieChart>
    </c:plotArea>
    <c:legend>
      <c:legendPos val="r"/>
      <c:layout>
        <c:manualLayout>
          <c:xMode val="edge"/>
          <c:yMode val="edge"/>
          <c:x val="0.68135487374423021"/>
          <c:y val="9.8128382100385714E-2"/>
          <c:w val="0.30284052855462057"/>
          <c:h val="0.80374323579922879"/>
        </c:manualLayout>
      </c:layout>
    </c:legend>
    <c:plotVisOnly val="1"/>
  </c:chart>
  <c:txPr>
    <a:bodyPr/>
    <a:lstStyle/>
    <a:p>
      <a:pPr>
        <a:defRPr sz="18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style val="4"/>
  <c:chart>
    <c:plotArea>
      <c:layout/>
      <c:pieChart>
        <c:varyColors val="1"/>
        <c:ser>
          <c:idx val="0"/>
          <c:order val="0"/>
          <c:dLbls>
            <c:txPr>
              <a:bodyPr/>
              <a:lstStyle/>
              <a:p>
                <a:pPr>
                  <a:defRPr sz="2000" b="1">
                    <a:solidFill>
                      <a:schemeClr val="bg1"/>
                    </a:solidFill>
                  </a:defRPr>
                </a:pPr>
                <a:endParaRPr lang="en-US"/>
              </a:p>
            </c:txPr>
            <c:showVal val="1"/>
            <c:showLeaderLines val="1"/>
          </c:dLbls>
          <c:cat>
            <c:strRef>
              <c:f>Sheet2!$H$20:$H$21</c:f>
              <c:strCache>
                <c:ptCount val="2"/>
                <c:pt idx="0">
                  <c:v>Hispanic patients with HTN controlled</c:v>
                </c:pt>
                <c:pt idx="1">
                  <c:v>Non-Hispanic Patients without HTN controlled</c:v>
                </c:pt>
              </c:strCache>
            </c:strRef>
          </c:cat>
          <c:val>
            <c:numRef>
              <c:f>Sheet2!$I$20:$I$21</c:f>
              <c:numCache>
                <c:formatCode>0.0%</c:formatCode>
                <c:ptCount val="2"/>
                <c:pt idx="0">
                  <c:v>0.20136108887109708</c:v>
                </c:pt>
                <c:pt idx="1">
                  <c:v>0.79863891112890362</c:v>
                </c:pt>
              </c:numCache>
            </c:numRef>
          </c:val>
        </c:ser>
        <c:firstSliceAng val="0"/>
      </c:pieChart>
    </c:plotArea>
    <c:legend>
      <c:legendPos val="r"/>
    </c:legend>
    <c:plotVisOnly val="1"/>
  </c:chart>
  <c:txPr>
    <a:bodyPr/>
    <a:lstStyle/>
    <a:p>
      <a:pPr>
        <a:defRPr sz="1800"/>
      </a:pPr>
      <a:endParaRPr lang="en-US"/>
    </a:p>
  </c:txPr>
  <c:externalData r:id="rId1"/>
</c:chartSpace>
</file>

<file path=ppt/diagrams/_rels/data1.xml.rels><?xml version="1.0" encoding="UTF-8" standalone="yes"?>
<Relationships xmlns="http://schemas.openxmlformats.org/package/2006/relationships"><Relationship Id="rId1" Type="http://schemas.openxmlformats.org/officeDocument/2006/relationships/image" Target="../media/image3.png"/></Relationships>
</file>

<file path=ppt/diagrams/_rels/drawing1.xml.rels><?xml version="1.0" encoding="UTF-8" standalone="yes"?>
<Relationships xmlns="http://schemas.openxmlformats.org/package/2006/relationships"><Relationship Id="rId1" Type="http://schemas.openxmlformats.org/officeDocument/2006/relationships/image" Target="../media/image3.pn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B673FB0-FD84-4B3F-ACAC-8DAFD555269E}" type="doc">
      <dgm:prSet loTypeId="urn:microsoft.com/office/officeart/2005/8/layout/venn2" loCatId="relationship" qsTypeId="urn:microsoft.com/office/officeart/2005/8/quickstyle/3d1" qsCatId="3D" csTypeId="urn:microsoft.com/office/officeart/2005/8/colors/colorful1" csCatId="colorful" phldr="1"/>
      <dgm:spPr/>
      <dgm:t>
        <a:bodyPr/>
        <a:lstStyle/>
        <a:p>
          <a:endParaRPr lang="en-US"/>
        </a:p>
      </dgm:t>
    </dgm:pt>
    <dgm:pt modelId="{75D497E1-822F-497E-98D6-CBFD130EA087}">
      <dgm:prSet phldrT="[Text]"/>
      <dgm:spPr/>
      <dgm:t>
        <a:bodyPr/>
        <a:lstStyle/>
        <a:p>
          <a:r>
            <a:rPr lang="en-US" b="1" dirty="0" smtClean="0"/>
            <a:t>HIE</a:t>
          </a:r>
          <a:endParaRPr lang="en-US" b="1" dirty="0"/>
        </a:p>
      </dgm:t>
    </dgm:pt>
    <dgm:pt modelId="{F77E7B49-6C13-4179-B4FA-C92667F33C5A}" type="parTrans" cxnId="{9AC9E4DF-F356-483E-8093-1DD6480EF31C}">
      <dgm:prSet/>
      <dgm:spPr/>
      <dgm:t>
        <a:bodyPr/>
        <a:lstStyle/>
        <a:p>
          <a:endParaRPr lang="en-US"/>
        </a:p>
      </dgm:t>
    </dgm:pt>
    <dgm:pt modelId="{61C78B9D-339E-41E0-AE4A-9A5073F17414}" type="sibTrans" cxnId="{9AC9E4DF-F356-483E-8093-1DD6480EF31C}">
      <dgm:prSet/>
      <dgm:spPr/>
      <dgm:t>
        <a:bodyPr/>
        <a:lstStyle/>
        <a:p>
          <a:endParaRPr lang="en-US"/>
        </a:p>
      </dgm:t>
    </dgm:pt>
    <dgm:pt modelId="{56CC87B9-0489-42D1-88E7-AA11515BD46A}">
      <dgm:prSet phldrT="[Text]"/>
      <dgm:spPr/>
      <dgm:t>
        <a:bodyPr/>
        <a:lstStyle/>
        <a:p>
          <a:r>
            <a:rPr lang="en-US" b="1" dirty="0" err="1" smtClean="0"/>
            <a:t>EpicCare</a:t>
          </a:r>
          <a:r>
            <a:rPr lang="en-US" b="1" dirty="0" smtClean="0"/>
            <a:t> Link</a:t>
          </a:r>
          <a:endParaRPr lang="en-US" b="1" dirty="0"/>
        </a:p>
      </dgm:t>
    </dgm:pt>
    <dgm:pt modelId="{18C45B87-7694-40EE-B0A0-69A405D7782E}" type="parTrans" cxnId="{0AE54B4A-4EF0-4CE4-821C-0572CB96BEA0}">
      <dgm:prSet/>
      <dgm:spPr/>
      <dgm:t>
        <a:bodyPr/>
        <a:lstStyle/>
        <a:p>
          <a:endParaRPr lang="en-US"/>
        </a:p>
      </dgm:t>
    </dgm:pt>
    <dgm:pt modelId="{5A1B88AE-F1CA-4026-B527-C2A4CF0B7A3D}" type="sibTrans" cxnId="{0AE54B4A-4EF0-4CE4-821C-0572CB96BEA0}">
      <dgm:prSet/>
      <dgm:spPr/>
      <dgm:t>
        <a:bodyPr/>
        <a:lstStyle/>
        <a:p>
          <a:endParaRPr lang="en-US"/>
        </a:p>
      </dgm:t>
    </dgm:pt>
    <dgm:pt modelId="{E8F15076-D27A-4AA5-99F3-48DE4273285C}">
      <dgm:prSet phldrT="[Text]"/>
      <dgm:spPr/>
      <dgm:t>
        <a:bodyPr/>
        <a:lstStyle/>
        <a:p>
          <a:r>
            <a:rPr lang="en-US" b="1" dirty="0" smtClean="0"/>
            <a:t>Patient Portal</a:t>
          </a:r>
          <a:endParaRPr lang="en-US" b="1" dirty="0"/>
        </a:p>
      </dgm:t>
    </dgm:pt>
    <dgm:pt modelId="{46C7F44E-70DA-4AC2-8ECD-29050CB07D93}" type="parTrans" cxnId="{C7CE303E-D0C7-4B04-B15C-4C2F0D4D74AA}">
      <dgm:prSet/>
      <dgm:spPr/>
      <dgm:t>
        <a:bodyPr/>
        <a:lstStyle/>
        <a:p>
          <a:endParaRPr lang="en-US"/>
        </a:p>
      </dgm:t>
    </dgm:pt>
    <dgm:pt modelId="{D200409E-BEF1-495E-9298-4D53C4945AE3}" type="sibTrans" cxnId="{C7CE303E-D0C7-4B04-B15C-4C2F0D4D74AA}">
      <dgm:prSet/>
      <dgm:spPr/>
      <dgm:t>
        <a:bodyPr/>
        <a:lstStyle/>
        <a:p>
          <a:endParaRPr lang="en-US"/>
        </a:p>
      </dgm:t>
    </dgm:pt>
    <dgm:pt modelId="{07C28749-60B6-4FDB-A1C0-30078892EFB7}">
      <dgm:prSet phldrT="[Text]" custT="1"/>
      <dgm:spPr/>
      <dgm:t>
        <a:bodyPr/>
        <a:lstStyle/>
        <a:p>
          <a:r>
            <a:rPr lang="en-US" sz="1800" b="1" dirty="0" smtClean="0"/>
            <a:t>Quality Reporting/Improvement</a:t>
          </a:r>
          <a:endParaRPr lang="en-US" sz="1800" b="1" dirty="0"/>
        </a:p>
      </dgm:t>
    </dgm:pt>
    <dgm:pt modelId="{E0019634-C313-49CA-BC69-68050E0EF0A9}" type="parTrans" cxnId="{9C04E996-0AAD-4ABA-BAD1-E8AA850AD1B4}">
      <dgm:prSet/>
      <dgm:spPr/>
      <dgm:t>
        <a:bodyPr/>
        <a:lstStyle/>
        <a:p>
          <a:endParaRPr lang="en-US"/>
        </a:p>
      </dgm:t>
    </dgm:pt>
    <dgm:pt modelId="{8DB8CC29-786B-4C48-849C-7A6E5DF979F0}" type="sibTrans" cxnId="{9C04E996-0AAD-4ABA-BAD1-E8AA850AD1B4}">
      <dgm:prSet/>
      <dgm:spPr/>
      <dgm:t>
        <a:bodyPr/>
        <a:lstStyle/>
        <a:p>
          <a:endParaRPr lang="en-US"/>
        </a:p>
      </dgm:t>
    </dgm:pt>
    <dgm:pt modelId="{7BE60DCF-3186-438B-8323-050F90B3BB03}">
      <dgm:prSet phldrT="[Text]"/>
      <dgm:spPr>
        <a:blipFill rotWithShape="0">
          <a:blip xmlns:r="http://schemas.openxmlformats.org/officeDocument/2006/relationships" r:embed="rId1"/>
          <a:stretch>
            <a:fillRect/>
          </a:stretch>
        </a:blipFill>
      </dgm:spPr>
      <dgm:t>
        <a:bodyPr/>
        <a:lstStyle/>
        <a:p>
          <a:endParaRPr lang="en-US" dirty="0"/>
        </a:p>
      </dgm:t>
    </dgm:pt>
    <dgm:pt modelId="{3069E735-3FE5-4F31-875A-59730DD91B7B}" type="parTrans" cxnId="{9963BC0E-EB76-487B-A5E9-57D893619464}">
      <dgm:prSet/>
      <dgm:spPr/>
      <dgm:t>
        <a:bodyPr/>
        <a:lstStyle/>
        <a:p>
          <a:endParaRPr lang="en-US"/>
        </a:p>
      </dgm:t>
    </dgm:pt>
    <dgm:pt modelId="{992BF86E-F8B2-46CD-8D47-214D6FF0255E}" type="sibTrans" cxnId="{9963BC0E-EB76-487B-A5E9-57D893619464}">
      <dgm:prSet/>
      <dgm:spPr/>
      <dgm:t>
        <a:bodyPr/>
        <a:lstStyle/>
        <a:p>
          <a:endParaRPr lang="en-US"/>
        </a:p>
      </dgm:t>
    </dgm:pt>
    <dgm:pt modelId="{3D28EE3C-9AF4-41A9-A6BB-41EF8179C599}">
      <dgm:prSet phldrT="[Text]" custT="1"/>
      <dgm:spPr/>
      <dgm:t>
        <a:bodyPr/>
        <a:lstStyle/>
        <a:p>
          <a:r>
            <a:rPr lang="en-US" sz="1800" b="1" dirty="0" smtClean="0"/>
            <a:t>Clinical Decision Support</a:t>
          </a:r>
          <a:endParaRPr lang="en-US" sz="1800" b="1" dirty="0"/>
        </a:p>
      </dgm:t>
    </dgm:pt>
    <dgm:pt modelId="{BA9164BD-F697-4DF9-AFC0-8A7B070F9D7C}" type="parTrans" cxnId="{609332EF-1DB9-45FF-8C39-BC98F4A3D468}">
      <dgm:prSet/>
      <dgm:spPr/>
      <dgm:t>
        <a:bodyPr/>
        <a:lstStyle/>
        <a:p>
          <a:endParaRPr lang="en-US"/>
        </a:p>
      </dgm:t>
    </dgm:pt>
    <dgm:pt modelId="{294ABAE1-0874-4F05-AB51-56CC6F4D5E26}" type="sibTrans" cxnId="{609332EF-1DB9-45FF-8C39-BC98F4A3D468}">
      <dgm:prSet/>
      <dgm:spPr/>
      <dgm:t>
        <a:bodyPr/>
        <a:lstStyle/>
        <a:p>
          <a:endParaRPr lang="en-US"/>
        </a:p>
      </dgm:t>
    </dgm:pt>
    <dgm:pt modelId="{263D367B-6CB2-4898-BB03-5F70C12EC2DB}" type="pres">
      <dgm:prSet presAssocID="{CB673FB0-FD84-4B3F-ACAC-8DAFD555269E}" presName="Name0" presStyleCnt="0">
        <dgm:presLayoutVars>
          <dgm:chMax val="7"/>
          <dgm:resizeHandles val="exact"/>
        </dgm:presLayoutVars>
      </dgm:prSet>
      <dgm:spPr/>
      <dgm:t>
        <a:bodyPr/>
        <a:lstStyle/>
        <a:p>
          <a:endParaRPr lang="en-US"/>
        </a:p>
      </dgm:t>
    </dgm:pt>
    <dgm:pt modelId="{65FDE9F3-C789-40D6-ACE6-0233A8F687B9}" type="pres">
      <dgm:prSet presAssocID="{CB673FB0-FD84-4B3F-ACAC-8DAFD555269E}" presName="comp1" presStyleCnt="0"/>
      <dgm:spPr/>
    </dgm:pt>
    <dgm:pt modelId="{4CB4F33F-AA55-4A10-8B5C-4369105EF25F}" type="pres">
      <dgm:prSet presAssocID="{CB673FB0-FD84-4B3F-ACAC-8DAFD555269E}" presName="circle1" presStyleLbl="node1" presStyleIdx="0" presStyleCnt="6" custScaleX="120288"/>
      <dgm:spPr/>
      <dgm:t>
        <a:bodyPr/>
        <a:lstStyle/>
        <a:p>
          <a:endParaRPr lang="en-US"/>
        </a:p>
      </dgm:t>
    </dgm:pt>
    <dgm:pt modelId="{C4740F37-154A-4D74-900B-384F4FBB8662}" type="pres">
      <dgm:prSet presAssocID="{CB673FB0-FD84-4B3F-ACAC-8DAFD555269E}" presName="c1text" presStyleLbl="node1" presStyleIdx="0" presStyleCnt="6">
        <dgm:presLayoutVars>
          <dgm:bulletEnabled val="1"/>
        </dgm:presLayoutVars>
      </dgm:prSet>
      <dgm:spPr/>
      <dgm:t>
        <a:bodyPr/>
        <a:lstStyle/>
        <a:p>
          <a:endParaRPr lang="en-US"/>
        </a:p>
      </dgm:t>
    </dgm:pt>
    <dgm:pt modelId="{20875B2D-5A4D-4288-95A0-99A58264E1B1}" type="pres">
      <dgm:prSet presAssocID="{CB673FB0-FD84-4B3F-ACAC-8DAFD555269E}" presName="comp2" presStyleCnt="0"/>
      <dgm:spPr/>
    </dgm:pt>
    <dgm:pt modelId="{1C5405D5-0150-4A69-BAE6-54C5BE3AF8B2}" type="pres">
      <dgm:prSet presAssocID="{CB673FB0-FD84-4B3F-ACAC-8DAFD555269E}" presName="circle2" presStyleLbl="node1" presStyleIdx="1" presStyleCnt="6" custScaleX="130311"/>
      <dgm:spPr/>
      <dgm:t>
        <a:bodyPr/>
        <a:lstStyle/>
        <a:p>
          <a:endParaRPr lang="en-US"/>
        </a:p>
      </dgm:t>
    </dgm:pt>
    <dgm:pt modelId="{FC065508-3E2A-4725-A654-E64A5848F85A}" type="pres">
      <dgm:prSet presAssocID="{CB673FB0-FD84-4B3F-ACAC-8DAFD555269E}" presName="c2text" presStyleLbl="node1" presStyleIdx="1" presStyleCnt="6">
        <dgm:presLayoutVars>
          <dgm:bulletEnabled val="1"/>
        </dgm:presLayoutVars>
      </dgm:prSet>
      <dgm:spPr/>
      <dgm:t>
        <a:bodyPr/>
        <a:lstStyle/>
        <a:p>
          <a:endParaRPr lang="en-US"/>
        </a:p>
      </dgm:t>
    </dgm:pt>
    <dgm:pt modelId="{D59E52A9-E4A7-4057-9EFD-7022B501E7AD}" type="pres">
      <dgm:prSet presAssocID="{CB673FB0-FD84-4B3F-ACAC-8DAFD555269E}" presName="comp3" presStyleCnt="0"/>
      <dgm:spPr/>
    </dgm:pt>
    <dgm:pt modelId="{8C2FBFDF-E1B0-4585-BB9A-F8263CC1F405}" type="pres">
      <dgm:prSet presAssocID="{CB673FB0-FD84-4B3F-ACAC-8DAFD555269E}" presName="circle3" presStyleLbl="node1" presStyleIdx="2" presStyleCnt="6" custScaleX="151431"/>
      <dgm:spPr/>
      <dgm:t>
        <a:bodyPr/>
        <a:lstStyle/>
        <a:p>
          <a:endParaRPr lang="en-US"/>
        </a:p>
      </dgm:t>
    </dgm:pt>
    <dgm:pt modelId="{51473F33-96C4-4001-9DB2-F871F05200A5}" type="pres">
      <dgm:prSet presAssocID="{CB673FB0-FD84-4B3F-ACAC-8DAFD555269E}" presName="c3text" presStyleLbl="node1" presStyleIdx="2" presStyleCnt="6">
        <dgm:presLayoutVars>
          <dgm:bulletEnabled val="1"/>
        </dgm:presLayoutVars>
      </dgm:prSet>
      <dgm:spPr/>
      <dgm:t>
        <a:bodyPr/>
        <a:lstStyle/>
        <a:p>
          <a:endParaRPr lang="en-US"/>
        </a:p>
      </dgm:t>
    </dgm:pt>
    <dgm:pt modelId="{DC864E02-CE91-4042-AE83-8616AF14274F}" type="pres">
      <dgm:prSet presAssocID="{CB673FB0-FD84-4B3F-ACAC-8DAFD555269E}" presName="comp4" presStyleCnt="0"/>
      <dgm:spPr/>
    </dgm:pt>
    <dgm:pt modelId="{842FB520-EFA8-42C6-8FE5-1645064D1D33}" type="pres">
      <dgm:prSet presAssocID="{CB673FB0-FD84-4B3F-ACAC-8DAFD555269E}" presName="circle4" presStyleLbl="node1" presStyleIdx="3" presStyleCnt="6" custScaleX="171086"/>
      <dgm:spPr/>
      <dgm:t>
        <a:bodyPr/>
        <a:lstStyle/>
        <a:p>
          <a:endParaRPr lang="en-US"/>
        </a:p>
      </dgm:t>
    </dgm:pt>
    <dgm:pt modelId="{470A9ACD-6088-4A97-B9A9-0069AA80A97F}" type="pres">
      <dgm:prSet presAssocID="{CB673FB0-FD84-4B3F-ACAC-8DAFD555269E}" presName="c4text" presStyleLbl="node1" presStyleIdx="3" presStyleCnt="6">
        <dgm:presLayoutVars>
          <dgm:bulletEnabled val="1"/>
        </dgm:presLayoutVars>
      </dgm:prSet>
      <dgm:spPr/>
      <dgm:t>
        <a:bodyPr/>
        <a:lstStyle/>
        <a:p>
          <a:endParaRPr lang="en-US"/>
        </a:p>
      </dgm:t>
    </dgm:pt>
    <dgm:pt modelId="{4DD00109-645A-4239-AF72-8D378CA25037}" type="pres">
      <dgm:prSet presAssocID="{CB673FB0-FD84-4B3F-ACAC-8DAFD555269E}" presName="comp5" presStyleCnt="0"/>
      <dgm:spPr/>
    </dgm:pt>
    <dgm:pt modelId="{F3C82D48-651F-4B09-AE69-779DA738995D}" type="pres">
      <dgm:prSet presAssocID="{CB673FB0-FD84-4B3F-ACAC-8DAFD555269E}" presName="circle5" presStyleLbl="node1" presStyleIdx="4" presStyleCnt="6" custScaleX="187376" custScaleY="90476"/>
      <dgm:spPr/>
      <dgm:t>
        <a:bodyPr/>
        <a:lstStyle/>
        <a:p>
          <a:endParaRPr lang="en-US"/>
        </a:p>
      </dgm:t>
    </dgm:pt>
    <dgm:pt modelId="{7188F376-8877-4D28-BDE4-9A622702910C}" type="pres">
      <dgm:prSet presAssocID="{CB673FB0-FD84-4B3F-ACAC-8DAFD555269E}" presName="c5text" presStyleLbl="node1" presStyleIdx="4" presStyleCnt="6">
        <dgm:presLayoutVars>
          <dgm:bulletEnabled val="1"/>
        </dgm:presLayoutVars>
      </dgm:prSet>
      <dgm:spPr/>
      <dgm:t>
        <a:bodyPr/>
        <a:lstStyle/>
        <a:p>
          <a:endParaRPr lang="en-US"/>
        </a:p>
      </dgm:t>
    </dgm:pt>
    <dgm:pt modelId="{C197839A-B042-4E6E-8932-906B6C35C1AB}" type="pres">
      <dgm:prSet presAssocID="{CB673FB0-FD84-4B3F-ACAC-8DAFD555269E}" presName="comp6" presStyleCnt="0"/>
      <dgm:spPr/>
    </dgm:pt>
    <dgm:pt modelId="{D0490268-C0D4-461D-B5D7-616FB68C289C}" type="pres">
      <dgm:prSet presAssocID="{CB673FB0-FD84-4B3F-ACAC-8DAFD555269E}" presName="circle6" presStyleLbl="node1" presStyleIdx="5" presStyleCnt="6" custScaleX="128373" custScaleY="71429"/>
      <dgm:spPr/>
      <dgm:t>
        <a:bodyPr/>
        <a:lstStyle/>
        <a:p>
          <a:endParaRPr lang="en-US"/>
        </a:p>
      </dgm:t>
    </dgm:pt>
    <dgm:pt modelId="{2DA28D22-C6C2-4F88-B311-152EE1E41D5F}" type="pres">
      <dgm:prSet presAssocID="{CB673FB0-FD84-4B3F-ACAC-8DAFD555269E}" presName="c6text" presStyleLbl="node1" presStyleIdx="5" presStyleCnt="6">
        <dgm:presLayoutVars>
          <dgm:bulletEnabled val="1"/>
        </dgm:presLayoutVars>
      </dgm:prSet>
      <dgm:spPr/>
      <dgm:t>
        <a:bodyPr/>
        <a:lstStyle/>
        <a:p>
          <a:endParaRPr lang="en-US"/>
        </a:p>
      </dgm:t>
    </dgm:pt>
  </dgm:ptLst>
  <dgm:cxnLst>
    <dgm:cxn modelId="{6754AD9A-28DC-4EB5-8383-5AA2928DE30E}" type="presOf" srcId="{7BE60DCF-3186-438B-8323-050F90B3BB03}" destId="{2DA28D22-C6C2-4F88-B311-152EE1E41D5F}" srcOrd="1" destOrd="0" presId="urn:microsoft.com/office/officeart/2005/8/layout/venn2"/>
    <dgm:cxn modelId="{609332EF-1DB9-45FF-8C39-BC98F4A3D468}" srcId="{CB673FB0-FD84-4B3F-ACAC-8DAFD555269E}" destId="{3D28EE3C-9AF4-41A9-A6BB-41EF8179C599}" srcOrd="4" destOrd="0" parTransId="{BA9164BD-F697-4DF9-AFC0-8A7B070F9D7C}" sibTransId="{294ABAE1-0874-4F05-AB51-56CC6F4D5E26}"/>
    <dgm:cxn modelId="{6FFD7743-9A6C-4D67-BEF4-6500F2B700B8}" type="presOf" srcId="{E8F15076-D27A-4AA5-99F3-48DE4273285C}" destId="{8C2FBFDF-E1B0-4585-BB9A-F8263CC1F405}" srcOrd="0" destOrd="0" presId="urn:microsoft.com/office/officeart/2005/8/layout/venn2"/>
    <dgm:cxn modelId="{9C04E996-0AAD-4ABA-BAD1-E8AA850AD1B4}" srcId="{CB673FB0-FD84-4B3F-ACAC-8DAFD555269E}" destId="{07C28749-60B6-4FDB-A1C0-30078892EFB7}" srcOrd="3" destOrd="0" parTransId="{E0019634-C313-49CA-BC69-68050E0EF0A9}" sibTransId="{8DB8CC29-786B-4C48-849C-7A6E5DF979F0}"/>
    <dgm:cxn modelId="{CAFCAA5A-1FA7-4416-AFA1-BAEE758B849F}" type="presOf" srcId="{56CC87B9-0489-42D1-88E7-AA11515BD46A}" destId="{FC065508-3E2A-4725-A654-E64A5848F85A}" srcOrd="1" destOrd="0" presId="urn:microsoft.com/office/officeart/2005/8/layout/venn2"/>
    <dgm:cxn modelId="{3D7DFF36-0205-4928-90B6-74FDA8BB2834}" type="presOf" srcId="{3D28EE3C-9AF4-41A9-A6BB-41EF8179C599}" destId="{7188F376-8877-4D28-BDE4-9A622702910C}" srcOrd="1" destOrd="0" presId="urn:microsoft.com/office/officeart/2005/8/layout/venn2"/>
    <dgm:cxn modelId="{A840F82B-95D8-4E2D-932C-94BE85845020}" type="presOf" srcId="{75D497E1-822F-497E-98D6-CBFD130EA087}" destId="{C4740F37-154A-4D74-900B-384F4FBB8662}" srcOrd="1" destOrd="0" presId="urn:microsoft.com/office/officeart/2005/8/layout/venn2"/>
    <dgm:cxn modelId="{BB43631F-AE47-486A-821F-B4504BFCE407}" type="presOf" srcId="{07C28749-60B6-4FDB-A1C0-30078892EFB7}" destId="{842FB520-EFA8-42C6-8FE5-1645064D1D33}" srcOrd="0" destOrd="0" presId="urn:microsoft.com/office/officeart/2005/8/layout/venn2"/>
    <dgm:cxn modelId="{C7CE303E-D0C7-4B04-B15C-4C2F0D4D74AA}" srcId="{CB673FB0-FD84-4B3F-ACAC-8DAFD555269E}" destId="{E8F15076-D27A-4AA5-99F3-48DE4273285C}" srcOrd="2" destOrd="0" parTransId="{46C7F44E-70DA-4AC2-8ECD-29050CB07D93}" sibTransId="{D200409E-BEF1-495E-9298-4D53C4945AE3}"/>
    <dgm:cxn modelId="{F112B651-0CC6-4721-903F-7F6B6FD351AC}" type="presOf" srcId="{56CC87B9-0489-42D1-88E7-AA11515BD46A}" destId="{1C5405D5-0150-4A69-BAE6-54C5BE3AF8B2}" srcOrd="0" destOrd="0" presId="urn:microsoft.com/office/officeart/2005/8/layout/venn2"/>
    <dgm:cxn modelId="{2F5B3C8C-579E-4B7F-A2F7-02F663F38C79}" type="presOf" srcId="{E8F15076-D27A-4AA5-99F3-48DE4273285C}" destId="{51473F33-96C4-4001-9DB2-F871F05200A5}" srcOrd="1" destOrd="0" presId="urn:microsoft.com/office/officeart/2005/8/layout/venn2"/>
    <dgm:cxn modelId="{9963BC0E-EB76-487B-A5E9-57D893619464}" srcId="{CB673FB0-FD84-4B3F-ACAC-8DAFD555269E}" destId="{7BE60DCF-3186-438B-8323-050F90B3BB03}" srcOrd="5" destOrd="0" parTransId="{3069E735-3FE5-4F31-875A-59730DD91B7B}" sibTransId="{992BF86E-F8B2-46CD-8D47-214D6FF0255E}"/>
    <dgm:cxn modelId="{9AC9E4DF-F356-483E-8093-1DD6480EF31C}" srcId="{CB673FB0-FD84-4B3F-ACAC-8DAFD555269E}" destId="{75D497E1-822F-497E-98D6-CBFD130EA087}" srcOrd="0" destOrd="0" parTransId="{F77E7B49-6C13-4179-B4FA-C92667F33C5A}" sibTransId="{61C78B9D-339E-41E0-AE4A-9A5073F17414}"/>
    <dgm:cxn modelId="{55EC6249-DB83-40FB-929E-856E4DD22050}" type="presOf" srcId="{7BE60DCF-3186-438B-8323-050F90B3BB03}" destId="{D0490268-C0D4-461D-B5D7-616FB68C289C}" srcOrd="0" destOrd="0" presId="urn:microsoft.com/office/officeart/2005/8/layout/venn2"/>
    <dgm:cxn modelId="{0AE54B4A-4EF0-4CE4-821C-0572CB96BEA0}" srcId="{CB673FB0-FD84-4B3F-ACAC-8DAFD555269E}" destId="{56CC87B9-0489-42D1-88E7-AA11515BD46A}" srcOrd="1" destOrd="0" parTransId="{18C45B87-7694-40EE-B0A0-69A405D7782E}" sibTransId="{5A1B88AE-F1CA-4026-B527-C2A4CF0B7A3D}"/>
    <dgm:cxn modelId="{BF4E1618-B676-44F9-A137-D883E2349E1C}" type="presOf" srcId="{CB673FB0-FD84-4B3F-ACAC-8DAFD555269E}" destId="{263D367B-6CB2-4898-BB03-5F70C12EC2DB}" srcOrd="0" destOrd="0" presId="urn:microsoft.com/office/officeart/2005/8/layout/venn2"/>
    <dgm:cxn modelId="{BE10E9A1-A272-4108-8606-D759D6215146}" type="presOf" srcId="{07C28749-60B6-4FDB-A1C0-30078892EFB7}" destId="{470A9ACD-6088-4A97-B9A9-0069AA80A97F}" srcOrd="1" destOrd="0" presId="urn:microsoft.com/office/officeart/2005/8/layout/venn2"/>
    <dgm:cxn modelId="{61D0B8C9-8086-493C-9CCE-9B92EE389CB5}" type="presOf" srcId="{3D28EE3C-9AF4-41A9-A6BB-41EF8179C599}" destId="{F3C82D48-651F-4B09-AE69-779DA738995D}" srcOrd="0" destOrd="0" presId="urn:microsoft.com/office/officeart/2005/8/layout/venn2"/>
    <dgm:cxn modelId="{42D4A26B-1E8C-44D9-A6BE-82DB7838C8F0}" type="presOf" srcId="{75D497E1-822F-497E-98D6-CBFD130EA087}" destId="{4CB4F33F-AA55-4A10-8B5C-4369105EF25F}" srcOrd="0" destOrd="0" presId="urn:microsoft.com/office/officeart/2005/8/layout/venn2"/>
    <dgm:cxn modelId="{08DFB717-FF1E-4C53-9A15-C15879929E63}" type="presParOf" srcId="{263D367B-6CB2-4898-BB03-5F70C12EC2DB}" destId="{65FDE9F3-C789-40D6-ACE6-0233A8F687B9}" srcOrd="0" destOrd="0" presId="urn:microsoft.com/office/officeart/2005/8/layout/venn2"/>
    <dgm:cxn modelId="{803A40CE-E549-415B-AF02-37E49AC935C9}" type="presParOf" srcId="{65FDE9F3-C789-40D6-ACE6-0233A8F687B9}" destId="{4CB4F33F-AA55-4A10-8B5C-4369105EF25F}" srcOrd="0" destOrd="0" presId="urn:microsoft.com/office/officeart/2005/8/layout/venn2"/>
    <dgm:cxn modelId="{FDA17597-CA0C-4BEE-9CA7-B2CC02C88418}" type="presParOf" srcId="{65FDE9F3-C789-40D6-ACE6-0233A8F687B9}" destId="{C4740F37-154A-4D74-900B-384F4FBB8662}" srcOrd="1" destOrd="0" presId="urn:microsoft.com/office/officeart/2005/8/layout/venn2"/>
    <dgm:cxn modelId="{D36BFE30-50BA-4D6D-896A-DB2E26B963ED}" type="presParOf" srcId="{263D367B-6CB2-4898-BB03-5F70C12EC2DB}" destId="{20875B2D-5A4D-4288-95A0-99A58264E1B1}" srcOrd="1" destOrd="0" presId="urn:microsoft.com/office/officeart/2005/8/layout/venn2"/>
    <dgm:cxn modelId="{31170882-09DC-4EB6-B85C-A037335A9917}" type="presParOf" srcId="{20875B2D-5A4D-4288-95A0-99A58264E1B1}" destId="{1C5405D5-0150-4A69-BAE6-54C5BE3AF8B2}" srcOrd="0" destOrd="0" presId="urn:microsoft.com/office/officeart/2005/8/layout/venn2"/>
    <dgm:cxn modelId="{B9416F01-1239-420B-8A95-F348D14209F9}" type="presParOf" srcId="{20875B2D-5A4D-4288-95A0-99A58264E1B1}" destId="{FC065508-3E2A-4725-A654-E64A5848F85A}" srcOrd="1" destOrd="0" presId="urn:microsoft.com/office/officeart/2005/8/layout/venn2"/>
    <dgm:cxn modelId="{10128708-CDCC-420C-B123-4EE609234F70}" type="presParOf" srcId="{263D367B-6CB2-4898-BB03-5F70C12EC2DB}" destId="{D59E52A9-E4A7-4057-9EFD-7022B501E7AD}" srcOrd="2" destOrd="0" presId="urn:microsoft.com/office/officeart/2005/8/layout/venn2"/>
    <dgm:cxn modelId="{9A848B91-C2E5-4513-880E-82E4776476CC}" type="presParOf" srcId="{D59E52A9-E4A7-4057-9EFD-7022B501E7AD}" destId="{8C2FBFDF-E1B0-4585-BB9A-F8263CC1F405}" srcOrd="0" destOrd="0" presId="urn:microsoft.com/office/officeart/2005/8/layout/venn2"/>
    <dgm:cxn modelId="{87106B48-969E-4E2F-BA1D-561B0900E4A9}" type="presParOf" srcId="{D59E52A9-E4A7-4057-9EFD-7022B501E7AD}" destId="{51473F33-96C4-4001-9DB2-F871F05200A5}" srcOrd="1" destOrd="0" presId="urn:microsoft.com/office/officeart/2005/8/layout/venn2"/>
    <dgm:cxn modelId="{2600C5A8-38A5-4130-9369-149B61493DB9}" type="presParOf" srcId="{263D367B-6CB2-4898-BB03-5F70C12EC2DB}" destId="{DC864E02-CE91-4042-AE83-8616AF14274F}" srcOrd="3" destOrd="0" presId="urn:microsoft.com/office/officeart/2005/8/layout/venn2"/>
    <dgm:cxn modelId="{99087C35-2D4C-42C8-B691-F801061EF531}" type="presParOf" srcId="{DC864E02-CE91-4042-AE83-8616AF14274F}" destId="{842FB520-EFA8-42C6-8FE5-1645064D1D33}" srcOrd="0" destOrd="0" presId="urn:microsoft.com/office/officeart/2005/8/layout/venn2"/>
    <dgm:cxn modelId="{28CD9F88-C0CF-458B-8B96-8018CE7476C5}" type="presParOf" srcId="{DC864E02-CE91-4042-AE83-8616AF14274F}" destId="{470A9ACD-6088-4A97-B9A9-0069AA80A97F}" srcOrd="1" destOrd="0" presId="urn:microsoft.com/office/officeart/2005/8/layout/venn2"/>
    <dgm:cxn modelId="{8AEDA37D-3B81-412C-87C6-4742890C336C}" type="presParOf" srcId="{263D367B-6CB2-4898-BB03-5F70C12EC2DB}" destId="{4DD00109-645A-4239-AF72-8D378CA25037}" srcOrd="4" destOrd="0" presId="urn:microsoft.com/office/officeart/2005/8/layout/venn2"/>
    <dgm:cxn modelId="{50D43F1A-EC12-4413-9672-89E2EB57D31D}" type="presParOf" srcId="{4DD00109-645A-4239-AF72-8D378CA25037}" destId="{F3C82D48-651F-4B09-AE69-779DA738995D}" srcOrd="0" destOrd="0" presId="urn:microsoft.com/office/officeart/2005/8/layout/venn2"/>
    <dgm:cxn modelId="{FA0B7B22-9D4B-435D-B52C-D739F2560BF5}" type="presParOf" srcId="{4DD00109-645A-4239-AF72-8D378CA25037}" destId="{7188F376-8877-4D28-BDE4-9A622702910C}" srcOrd="1" destOrd="0" presId="urn:microsoft.com/office/officeart/2005/8/layout/venn2"/>
    <dgm:cxn modelId="{C11137ED-2865-4FAD-9899-AB542E974FF5}" type="presParOf" srcId="{263D367B-6CB2-4898-BB03-5F70C12EC2DB}" destId="{C197839A-B042-4E6E-8932-906B6C35C1AB}" srcOrd="5" destOrd="0" presId="urn:microsoft.com/office/officeart/2005/8/layout/venn2"/>
    <dgm:cxn modelId="{9B60F59A-0847-4BF7-B53D-B629CAA5D24A}" type="presParOf" srcId="{C197839A-B042-4E6E-8932-906B6C35C1AB}" destId="{D0490268-C0D4-461D-B5D7-616FB68C289C}" srcOrd="0" destOrd="0" presId="urn:microsoft.com/office/officeart/2005/8/layout/venn2"/>
    <dgm:cxn modelId="{4770F949-5AC4-4005-8193-7802DF4586FF}" type="presParOf" srcId="{C197839A-B042-4E6E-8932-906B6C35C1AB}" destId="{2DA28D22-C6C2-4F88-B311-152EE1E41D5F}" srcOrd="1" destOrd="0" presId="urn:microsoft.com/office/officeart/2005/8/layout/venn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CB4F33F-AA55-4A10-8B5C-4369105EF25F}">
      <dsp:nvSpPr>
        <dsp:cNvPr id="0" name=""/>
        <dsp:cNvSpPr/>
      </dsp:nvSpPr>
      <dsp:spPr>
        <a:xfrm>
          <a:off x="457190" y="0"/>
          <a:ext cx="7699394" cy="6400800"/>
        </a:xfrm>
        <a:prstGeom prst="ellipse">
          <a:avLst/>
        </a:prstGeom>
        <a:solidFill>
          <a:schemeClr val="accent2">
            <a:hueOff val="0"/>
            <a:satOff val="0"/>
            <a:lumOff val="0"/>
            <a:alphaOff val="0"/>
          </a:schemeClr>
        </a:soli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en-US" sz="2100" b="1" kern="1200" dirty="0" smtClean="0"/>
            <a:t>HIE</a:t>
          </a:r>
          <a:endParaRPr lang="en-US" sz="2100" b="1" kern="1200" dirty="0"/>
        </a:p>
      </dsp:txBody>
      <dsp:txXfrm>
        <a:off x="2863251" y="320040"/>
        <a:ext cx="2887272" cy="640080"/>
      </dsp:txXfrm>
    </dsp:sp>
    <dsp:sp modelId="{1C5405D5-0150-4A69-BAE6-54C5BE3AF8B2}">
      <dsp:nvSpPr>
        <dsp:cNvPr id="0" name=""/>
        <dsp:cNvSpPr/>
      </dsp:nvSpPr>
      <dsp:spPr>
        <a:xfrm>
          <a:off x="761985" y="960119"/>
          <a:ext cx="7089804" cy="5440680"/>
        </a:xfrm>
        <a:prstGeom prst="ellipse">
          <a:avLst/>
        </a:prstGeom>
        <a:solidFill>
          <a:schemeClr val="accent3">
            <a:hueOff val="0"/>
            <a:satOff val="0"/>
            <a:lumOff val="0"/>
            <a:alphaOff val="0"/>
          </a:schemeClr>
        </a:soli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en-US" sz="2100" b="1" kern="1200" dirty="0" err="1" smtClean="0"/>
            <a:t>EpicCare</a:t>
          </a:r>
          <a:r>
            <a:rPr lang="en-US" sz="2100" b="1" kern="1200" dirty="0" smtClean="0"/>
            <a:t> Link</a:t>
          </a:r>
          <a:endParaRPr lang="en-US" sz="2100" b="1" kern="1200" dirty="0"/>
        </a:p>
      </dsp:txBody>
      <dsp:txXfrm>
        <a:off x="2778148" y="1272959"/>
        <a:ext cx="3057478" cy="625678"/>
      </dsp:txXfrm>
    </dsp:sp>
    <dsp:sp modelId="{8C2FBFDF-E1B0-4585-BB9A-F8263CC1F405}">
      <dsp:nvSpPr>
        <dsp:cNvPr id="0" name=""/>
        <dsp:cNvSpPr/>
      </dsp:nvSpPr>
      <dsp:spPr>
        <a:xfrm>
          <a:off x="914409" y="1920239"/>
          <a:ext cx="6784956" cy="4480560"/>
        </a:xfrm>
        <a:prstGeom prst="ellipse">
          <a:avLst/>
        </a:prstGeom>
        <a:solidFill>
          <a:schemeClr val="accent4">
            <a:hueOff val="0"/>
            <a:satOff val="0"/>
            <a:lumOff val="0"/>
            <a:alphaOff val="0"/>
          </a:schemeClr>
        </a:soli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9352" tIns="149352" rIns="149352" bIns="149352" numCol="1" spcCol="1270" anchor="ctr" anchorCtr="0">
          <a:noAutofit/>
        </a:bodyPr>
        <a:lstStyle/>
        <a:p>
          <a:pPr lvl="0" algn="ctr" defTabSz="933450">
            <a:lnSpc>
              <a:spcPct val="90000"/>
            </a:lnSpc>
            <a:spcBef>
              <a:spcPct val="0"/>
            </a:spcBef>
            <a:spcAft>
              <a:spcPct val="35000"/>
            </a:spcAft>
          </a:pPr>
          <a:r>
            <a:rPr lang="en-US" sz="2100" b="1" kern="1200" dirty="0" smtClean="0"/>
            <a:t>Patient Portal</a:t>
          </a:r>
          <a:endParaRPr lang="en-US" sz="2100" b="1" kern="1200" dirty="0"/>
        </a:p>
      </dsp:txBody>
      <dsp:txXfrm>
        <a:off x="2551279" y="2229398"/>
        <a:ext cx="3511215" cy="618317"/>
      </dsp:txXfrm>
    </dsp:sp>
    <dsp:sp modelId="{842FB520-EFA8-42C6-8FE5-1645064D1D33}">
      <dsp:nvSpPr>
        <dsp:cNvPr id="0" name=""/>
        <dsp:cNvSpPr/>
      </dsp:nvSpPr>
      <dsp:spPr>
        <a:xfrm>
          <a:off x="1295397" y="2880359"/>
          <a:ext cx="6022979" cy="3520440"/>
        </a:xfrm>
        <a:prstGeom prst="ellipse">
          <a:avLst/>
        </a:prstGeom>
        <a:solidFill>
          <a:schemeClr val="accent5">
            <a:hueOff val="0"/>
            <a:satOff val="0"/>
            <a:lumOff val="0"/>
            <a:alphaOff val="0"/>
          </a:schemeClr>
        </a:soli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b="1" kern="1200" dirty="0" smtClean="0"/>
            <a:t>Quality Reporting/Improvement</a:t>
          </a:r>
          <a:endParaRPr lang="en-US" sz="1800" b="1" kern="1200" dirty="0"/>
        </a:p>
      </dsp:txBody>
      <dsp:txXfrm>
        <a:off x="2680682" y="3197199"/>
        <a:ext cx="3252409" cy="633679"/>
      </dsp:txXfrm>
    </dsp:sp>
    <dsp:sp modelId="{F3C82D48-651F-4B09-AE69-779DA738995D}">
      <dsp:nvSpPr>
        <dsp:cNvPr id="0" name=""/>
        <dsp:cNvSpPr/>
      </dsp:nvSpPr>
      <dsp:spPr>
        <a:xfrm>
          <a:off x="1908174" y="3962402"/>
          <a:ext cx="4797425" cy="2316475"/>
        </a:xfrm>
        <a:prstGeom prst="ellipse">
          <a:avLst/>
        </a:prstGeom>
        <a:solidFill>
          <a:schemeClr val="accent6">
            <a:hueOff val="0"/>
            <a:satOff val="0"/>
            <a:lumOff val="0"/>
            <a:alphaOff val="0"/>
          </a:schemeClr>
        </a:solid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US" sz="1800" b="1" kern="1200" dirty="0" smtClean="0"/>
            <a:t>Clinical Decision Support</a:t>
          </a:r>
          <a:endParaRPr lang="en-US" sz="1800" b="1" kern="1200" dirty="0"/>
        </a:p>
      </dsp:txBody>
      <dsp:txXfrm>
        <a:off x="2747724" y="4251961"/>
        <a:ext cx="3118326" cy="579118"/>
      </dsp:txXfrm>
    </dsp:sp>
    <dsp:sp modelId="{D0490268-C0D4-461D-B5D7-616FB68C289C}">
      <dsp:nvSpPr>
        <dsp:cNvPr id="0" name=""/>
        <dsp:cNvSpPr/>
      </dsp:nvSpPr>
      <dsp:spPr>
        <a:xfrm>
          <a:off x="3279775" y="5029196"/>
          <a:ext cx="2054224" cy="1143006"/>
        </a:xfrm>
        <a:prstGeom prst="ellipse">
          <a:avLst/>
        </a:prstGeom>
        <a:blipFill rotWithShape="0">
          <a:blip xmlns:r="http://schemas.openxmlformats.org/officeDocument/2006/relationships" r:embed="rId1"/>
          <a:stretch>
            <a:fillRect/>
          </a:stretch>
        </a:blipFill>
        <a:ln>
          <a:noFill/>
        </a:ln>
        <a:effectLst>
          <a:outerShdw blurRad="50800" dist="254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endParaRPr lang="en-US" sz="2000" kern="1200" dirty="0"/>
        </a:p>
      </dsp:txBody>
      <dsp:txXfrm>
        <a:off x="3580609" y="5314948"/>
        <a:ext cx="1452556" cy="571503"/>
      </dsp:txXfrm>
    </dsp:sp>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7E3B08F4-EC9B-4402-827B-7460B6687490}" type="datetimeFigureOut">
              <a:rPr lang="en-US" smtClean="0"/>
              <a:pPr/>
              <a:t>9/29/2010</a:t>
            </a:fld>
            <a:endParaRPr lang="en-US"/>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198B2DD6-0ACF-48E8-BB59-D152DCFF94B4}"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fontAlgn="auto">
              <a:spcBef>
                <a:spcPts val="0"/>
              </a:spcBef>
              <a:spcAft>
                <a:spcPts val="0"/>
              </a:spcAft>
              <a:defRPr sz="1200" smtClean="0">
                <a:latin typeface="+mn-lt"/>
                <a:cs typeface="+mn-cs"/>
              </a:defRPr>
            </a:lvl1pPr>
          </a:lstStyle>
          <a:p>
            <a:pPr>
              <a:defRPr/>
            </a:pPr>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fontAlgn="auto">
              <a:spcBef>
                <a:spcPts val="0"/>
              </a:spcBef>
              <a:spcAft>
                <a:spcPts val="0"/>
              </a:spcAft>
              <a:defRPr sz="1200" smtClean="0">
                <a:latin typeface="+mn-lt"/>
                <a:cs typeface="+mn-cs"/>
              </a:defRPr>
            </a:lvl1pPr>
          </a:lstStyle>
          <a:p>
            <a:pPr>
              <a:defRPr/>
            </a:pPr>
            <a:fld id="{A7A9CAB2-84E1-4BAE-9ECF-CBF85438B851}" type="datetimeFigureOut">
              <a:rPr lang="en-US"/>
              <a:pPr>
                <a:defRPr/>
              </a:pPr>
              <a:t>9/29/2010</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pPr lvl="0"/>
            <a:endParaRPr lang="en-US" noProof="0" smtClean="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fontAlgn="auto">
              <a:spcBef>
                <a:spcPts val="0"/>
              </a:spcBef>
              <a:spcAft>
                <a:spcPts val="0"/>
              </a:spcAft>
              <a:defRPr sz="1200" smtClean="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fontAlgn="auto">
              <a:spcBef>
                <a:spcPts val="0"/>
              </a:spcBef>
              <a:spcAft>
                <a:spcPts val="0"/>
              </a:spcAft>
              <a:defRPr sz="1200" smtClean="0">
                <a:latin typeface="+mn-lt"/>
                <a:cs typeface="+mn-cs"/>
              </a:defRPr>
            </a:lvl1pPr>
          </a:lstStyle>
          <a:p>
            <a:pPr>
              <a:defRPr/>
            </a:pPr>
            <a:fld id="{A09FBD09-51CA-4393-BE95-B1019CACFE5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TextEdit="1"/>
          </p:cNvSpPr>
          <p:nvPr>
            <p:ph type="sldImg"/>
          </p:nvPr>
        </p:nvSpPr>
        <p:spPr bwMode="auto">
          <a:noFill/>
          <a:ln>
            <a:solidFill>
              <a:srgbClr val="000000"/>
            </a:solidFill>
            <a:miter lim="800000"/>
            <a:headEnd/>
            <a:tailEnd/>
          </a:ln>
        </p:spPr>
      </p:sp>
      <p:sp>
        <p:nvSpPr>
          <p:cNvPr id="53251" name="Rectangle 3"/>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09FBD09-51CA-4393-BE95-B1019CACFE58}" type="slidenum">
              <a:rPr lang="en-US" smtClean="0"/>
              <a:pPr>
                <a:defRPr/>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380A47-485D-4551-BE9A-315AC37104BD}" type="slidenum">
              <a:rPr lang="en-US"/>
              <a:pPr/>
              <a:t>13</a:t>
            </a:fld>
            <a:endParaRPr lang="en-US"/>
          </a:p>
        </p:txBody>
      </p:sp>
      <p:sp>
        <p:nvSpPr>
          <p:cNvPr id="629762" name="Rectangle 2"/>
          <p:cNvSpPr>
            <a:spLocks noGrp="1" noRot="1" noChangeAspect="1" noChangeArrowheads="1" noTextEdit="1"/>
          </p:cNvSpPr>
          <p:nvPr>
            <p:ph type="sldImg"/>
          </p:nvPr>
        </p:nvSpPr>
        <p:spPr>
          <a:ln/>
        </p:spPr>
      </p:sp>
      <p:sp>
        <p:nvSpPr>
          <p:cNvPr id="629763"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smtClean="0"/>
          </a:p>
          <a:p>
            <a:r>
              <a:rPr lang="en-US" dirty="0" smtClean="0"/>
              <a:t>the number of </a:t>
            </a:r>
            <a:r>
              <a:rPr lang="en-US" i="1" dirty="0" smtClean="0"/>
              <a:t>new patients (and new uninsured patients) served; and the number of visits provided to these new patients. </a:t>
            </a:r>
            <a:endParaRPr lang="en-US" dirty="0"/>
          </a:p>
        </p:txBody>
      </p:sp>
      <p:sp>
        <p:nvSpPr>
          <p:cNvPr id="4" name="Slide Number Placeholder 3"/>
          <p:cNvSpPr>
            <a:spLocks noGrp="1"/>
          </p:cNvSpPr>
          <p:nvPr>
            <p:ph type="sldNum" sz="quarter" idx="10"/>
          </p:nvPr>
        </p:nvSpPr>
        <p:spPr/>
        <p:txBody>
          <a:bodyPr/>
          <a:lstStyle/>
          <a:p>
            <a:pPr>
              <a:defRPr/>
            </a:pPr>
            <a:fld id="{A09FBD09-51CA-4393-BE95-B1019CACFE58}" type="slidenum">
              <a:rPr lang="en-US" smtClean="0"/>
              <a:pPr>
                <a:defRPr/>
              </a:pPr>
              <a:t>14</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09FBD09-51CA-4393-BE95-B1019CACFE58}" type="slidenum">
              <a:rPr lang="en-US" smtClean="0"/>
              <a:pPr>
                <a:defRPr/>
              </a:pPr>
              <a:t>15</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74C566D-4C1D-4AC7-B9B7-F3C76BEC57B8}" type="slidenum">
              <a:rPr lang="en-US"/>
              <a:pPr fontAlgn="base">
                <a:spcBef>
                  <a:spcPct val="0"/>
                </a:spcBef>
                <a:spcAft>
                  <a:spcPct val="0"/>
                </a:spcAft>
              </a:pPr>
              <a:t>16</a:t>
            </a:fld>
            <a:endParaRPr lang="en-US"/>
          </a:p>
        </p:txBody>
      </p:sp>
      <p:sp>
        <p:nvSpPr>
          <p:cNvPr id="3686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686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3237">
              <a:defRPr/>
            </a:pPr>
            <a:r>
              <a:rPr lang="en-US" dirty="0" smtClean="0"/>
              <a:t>Perform chart reviews if something does not seem correct to verify that the report is capturing what you have defined</a:t>
            </a:r>
          </a:p>
          <a:p>
            <a:pPr defTabSz="933237">
              <a:defRPr/>
            </a:pPr>
            <a:endParaRPr lang="en-US" dirty="0" smtClean="0"/>
          </a:p>
          <a:p>
            <a:pPr defTabSz="933237">
              <a:defRPr/>
            </a:pPr>
            <a:r>
              <a:rPr lang="en-US" dirty="0" smtClean="0"/>
              <a:t>Ask to have the report stratified by site, department, provider, etc or provider to obtain a deeper level of the information</a:t>
            </a:r>
          </a:p>
          <a:p>
            <a:pPr defTabSz="933237">
              <a:defRPr/>
            </a:pP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A09FBD09-51CA-4393-BE95-B1019CACFE58}" type="slidenum">
              <a:rPr lang="en-US" smtClean="0"/>
              <a:pPr>
                <a:defRPr/>
              </a:pPr>
              <a:t>17</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09FBD09-51CA-4393-BE95-B1019CACFE58}" type="slidenum">
              <a:rPr lang="en-US" smtClean="0"/>
              <a:pPr>
                <a:defRPr/>
              </a:pPr>
              <a:t>19</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Rot="1" noChangeAspect="1" noTextEdit="1"/>
          </p:cNvSpPr>
          <p:nvPr>
            <p:ph type="sldImg"/>
          </p:nvPr>
        </p:nvSpPr>
        <p:spPr bwMode="auto">
          <a:noFill/>
          <a:ln>
            <a:solidFill>
              <a:srgbClr val="000000"/>
            </a:solidFill>
            <a:miter lim="800000"/>
            <a:headEnd/>
            <a:tailEnd/>
          </a:ln>
        </p:spPr>
      </p:sp>
      <p:sp>
        <p:nvSpPr>
          <p:cNvPr id="103427"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09FBD09-51CA-4393-BE95-B1019CACFE58}" type="slidenum">
              <a:rPr lang="en-US" smtClean="0"/>
              <a:pPr>
                <a:defRPr/>
              </a:pPr>
              <a:t>21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endParaRPr lang="en-US" dirty="0"/>
          </a:p>
        </p:txBody>
      </p:sp>
      <p:sp>
        <p:nvSpPr>
          <p:cNvPr id="4" name="Slide Number Placeholder 3"/>
          <p:cNvSpPr>
            <a:spLocks noGrp="1"/>
          </p:cNvSpPr>
          <p:nvPr>
            <p:ph type="sldNum" sz="quarter" idx="10"/>
          </p:nvPr>
        </p:nvSpPr>
        <p:spPr/>
        <p:txBody>
          <a:bodyPr/>
          <a:lstStyle/>
          <a:p>
            <a:pPr>
              <a:defRPr/>
            </a:pPr>
            <a:fld id="{A09FBD09-51CA-4393-BE95-B1019CACFE58}"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Over the past eight years the Institute has spent a great deal of time optimizing the use and functions of the EHR. Beginning with the successful implementation which included training multiple levels of end users and supporting day to day production of 15 health centers. The Institute has also been a leader in developing and implementing clinical decision support tools, prompts, and alerts as well as being able to report on many levels of patient outcomes. We are actively engaging our patients through our</a:t>
            </a:r>
            <a:r>
              <a:rPr lang="en-US" baseline="0" dirty="0" smtClean="0"/>
              <a:t> p</a:t>
            </a:r>
            <a:r>
              <a:rPr lang="en-US" dirty="0" smtClean="0"/>
              <a:t>atient portal known as </a:t>
            </a:r>
            <a:r>
              <a:rPr lang="en-US" dirty="0" err="1" smtClean="0"/>
              <a:t>MyChart</a:t>
            </a:r>
            <a:r>
              <a:rPr lang="en-US" dirty="0" smtClean="0"/>
              <a:t> and currently have about 8000 active users. The Institute is also participating in several HIE projects including the NYC</a:t>
            </a:r>
            <a:r>
              <a:rPr lang="en-US" baseline="0" dirty="0" smtClean="0"/>
              <a:t> and NYS immunization registries; NYCLIX and Bronx RHIOs</a:t>
            </a:r>
            <a:r>
              <a:rPr lang="en-US" dirty="0" smtClean="0"/>
              <a:t>.</a:t>
            </a:r>
          </a:p>
          <a:p>
            <a:endParaRPr lang="en-US" dirty="0" smtClean="0"/>
          </a:p>
          <a:p>
            <a:r>
              <a:rPr lang="en-US" dirty="0" smtClean="0"/>
              <a:t> </a:t>
            </a:r>
          </a:p>
          <a:p>
            <a:endParaRPr lang="en-US" dirty="0" smtClean="0"/>
          </a:p>
          <a:p>
            <a:r>
              <a:rPr lang="en-US" b="1" dirty="0" smtClean="0"/>
              <a:t>Health Information Technology enables Community Health Centers to interact with the Public Health System and become a vital part of that system.</a:t>
            </a:r>
            <a:endParaRPr lang="en-US" dirty="0" smtClean="0"/>
          </a:p>
          <a:p>
            <a:endParaRPr lang="en-US"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kern="1200" dirty="0" smtClean="0">
                <a:solidFill>
                  <a:schemeClr val="tx1"/>
                </a:solidFill>
                <a:latin typeface="+mn-lt"/>
                <a:ea typeface="+mn-ea"/>
                <a:cs typeface="+mn-cs"/>
              </a:rPr>
              <a:t>The full integration of the EHR system presents unparalleled opportunities for data collection, monitoring, evaluation and quality improvement. The Institute’s information technology department has developed dozens of custom reports which permit the analysis of clinical, demographic, and visit data for specific subpopulations. </a:t>
            </a:r>
          </a:p>
          <a:p>
            <a:endParaRPr lang="en-US" dirty="0"/>
          </a:p>
        </p:txBody>
      </p:sp>
      <p:sp>
        <p:nvSpPr>
          <p:cNvPr id="4" name="Slide Number Placeholder 3"/>
          <p:cNvSpPr>
            <a:spLocks noGrp="1"/>
          </p:cNvSpPr>
          <p:nvPr>
            <p:ph type="sldNum" sz="quarter" idx="10"/>
          </p:nvPr>
        </p:nvSpPr>
        <p:spPr/>
        <p:txBody>
          <a:bodyPr/>
          <a:lstStyle/>
          <a:p>
            <a:pPr>
              <a:defRPr/>
            </a:pPr>
            <a:fld id="{A09FBD09-51CA-4393-BE95-B1019CACFE58}"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519F1FB-8CFD-4E94-8CBF-A3DEF621F65B}" type="slidenum">
              <a:rPr lang="en-US"/>
              <a:pPr fontAlgn="base">
                <a:spcBef>
                  <a:spcPct val="0"/>
                </a:spcBef>
                <a:spcAft>
                  <a:spcPct val="0"/>
                </a:spcAft>
              </a:pPr>
              <a:t>5</a:t>
            </a:fld>
            <a:endParaRPr lang="en-US"/>
          </a:p>
        </p:txBody>
      </p:sp>
      <p:sp>
        <p:nvSpPr>
          <p:cNvPr id="2969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970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10D5E36-35AD-4944-8FA9-B8A1073F7AEC}" type="slidenum">
              <a:rPr lang="en-US"/>
              <a:pPr fontAlgn="base">
                <a:spcBef>
                  <a:spcPct val="0"/>
                </a:spcBef>
                <a:spcAft>
                  <a:spcPct val="0"/>
                </a:spcAft>
              </a:pPr>
              <a:t>6</a:t>
            </a:fld>
            <a:endParaRPr lang="en-US"/>
          </a:p>
        </p:txBody>
      </p:sp>
      <p:sp>
        <p:nvSpPr>
          <p:cNvPr id="3174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174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sz="1100"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FB191B5-EEE7-4610-A35A-121C3863C892}" type="slidenum">
              <a:rPr lang="en-US"/>
              <a:pPr/>
              <a:t>7</a:t>
            </a:fld>
            <a:endParaRPr lang="en-US"/>
          </a:p>
        </p:txBody>
      </p:sp>
      <p:sp>
        <p:nvSpPr>
          <p:cNvPr id="359426" name="Rectangle 2"/>
          <p:cNvSpPr>
            <a:spLocks noGrp="1" noRot="1" noChangeAspect="1" noChangeArrowheads="1" noTextEdit="1"/>
          </p:cNvSpPr>
          <p:nvPr>
            <p:ph type="sldImg"/>
          </p:nvPr>
        </p:nvSpPr>
        <p:spPr>
          <a:ln/>
        </p:spPr>
      </p:sp>
      <p:sp>
        <p:nvSpPr>
          <p:cNvPr id="359427" name="Rectangle 3"/>
          <p:cNvSpPr>
            <a:spLocks noGrp="1" noChangeArrowheads="1"/>
          </p:cNvSpPr>
          <p:nvPr>
            <p:ph type="body" idx="1"/>
          </p:nvPr>
        </p:nvSpPr>
        <p:spPr/>
        <p:txBody>
          <a:bodyPr/>
          <a:lstStyle/>
          <a:p>
            <a:endParaRPr lang="en-US" dirty="0"/>
          </a:p>
          <a:p>
            <a:endParaRPr lang="en-US" dirty="0"/>
          </a:p>
          <a:p>
            <a:endParaRPr lang="en-US" b="1" dirty="0"/>
          </a:p>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A7AF53A-AE51-41CF-9DEA-DDE9061C7B94}" type="slidenum">
              <a:rPr lang="en-US"/>
              <a:pPr fontAlgn="base">
                <a:spcBef>
                  <a:spcPct val="0"/>
                </a:spcBef>
                <a:spcAft>
                  <a:spcPct val="0"/>
                </a:spcAft>
              </a:pPr>
              <a:t>8</a:t>
            </a:fld>
            <a:endParaRPr lang="en-US"/>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277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8F16AA9-4CE4-46A7-AD77-CCAC7FB3FD67}" type="slidenum">
              <a:rPr lang="en-US"/>
              <a:pPr fontAlgn="base">
                <a:spcBef>
                  <a:spcPct val="0"/>
                </a:spcBef>
                <a:spcAft>
                  <a:spcPct val="0"/>
                </a:spcAft>
              </a:pPr>
              <a:t>9</a:t>
            </a:fld>
            <a:endParaRPr lang="en-US"/>
          </a:p>
        </p:txBody>
      </p:sp>
      <p:sp>
        <p:nvSpPr>
          <p:cNvPr id="3379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379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7D0F696-2F73-459E-9B88-09BD089780C2}" type="slidenum">
              <a:rPr lang="en-US"/>
              <a:pPr/>
              <a:t>10</a:t>
            </a:fld>
            <a:endParaRPr lang="en-US"/>
          </a:p>
        </p:txBody>
      </p:sp>
      <p:sp>
        <p:nvSpPr>
          <p:cNvPr id="640002" name="Rectangle 2"/>
          <p:cNvSpPr>
            <a:spLocks noGrp="1" noRot="1" noChangeAspect="1" noChangeArrowheads="1" noTextEdit="1"/>
          </p:cNvSpPr>
          <p:nvPr>
            <p:ph type="sldImg"/>
          </p:nvPr>
        </p:nvSpPr>
        <p:spPr>
          <a:ln/>
        </p:spPr>
      </p:sp>
      <p:sp>
        <p:nvSpPr>
          <p:cNvPr id="640003" name="Rectangle 3"/>
          <p:cNvSpPr>
            <a:spLocks noGrp="1" noChangeArrowheads="1"/>
          </p:cNvSpPr>
          <p:nvPr>
            <p:ph type="body" idx="1"/>
          </p:nvPr>
        </p:nvSpPr>
        <p:spPr/>
        <p:txBody>
          <a:bodyPr/>
          <a:lstStyle/>
          <a:p>
            <a:endParaRPr lang="en-US" i="1"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5" name="Rectangle 4"/>
          <p:cNvSpPr>
            <a:spLocks noChangeArrowheads="1"/>
          </p:cNvSpPr>
          <p:nvPr/>
        </p:nvSpPr>
        <p:spPr bwMode="white">
          <a:xfrm>
            <a:off x="8991600" y="3175"/>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ctangle 5"/>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Rectangle 6"/>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Straight Connector 10"/>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2" name="Rectangle 11"/>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en-US" smtClean="0"/>
              <a:t>Click to edit Master title style</a:t>
            </a:r>
            <a:endParaRPr lang="en-US"/>
          </a:p>
        </p:txBody>
      </p:sp>
      <p:sp>
        <p:nvSpPr>
          <p:cNvPr id="15" name="Date Placeholder 27"/>
          <p:cNvSpPr>
            <a:spLocks noGrp="1"/>
          </p:cNvSpPr>
          <p:nvPr>
            <p:ph type="dt" sz="half" idx="10"/>
          </p:nvPr>
        </p:nvSpPr>
        <p:spPr/>
        <p:txBody>
          <a:bodyPr/>
          <a:lstStyle>
            <a:lvl1pPr>
              <a:defRPr/>
            </a:lvl1pPr>
          </a:lstStyle>
          <a:p>
            <a:pPr>
              <a:defRPr/>
            </a:pPr>
            <a:fld id="{3FD4EAAB-D728-4511-92E0-A48E8D07C8D4}" type="datetimeFigureOut">
              <a:rPr lang="en-US"/>
              <a:pPr>
                <a:defRPr/>
              </a:pPr>
              <a:t>9/29/2010</a:t>
            </a:fld>
            <a:endParaRPr lang="en-US"/>
          </a:p>
        </p:txBody>
      </p:sp>
      <p:sp>
        <p:nvSpPr>
          <p:cNvPr id="16" name="Footer Placeholder 16"/>
          <p:cNvSpPr>
            <a:spLocks noGrp="1"/>
          </p:cNvSpPr>
          <p:nvPr>
            <p:ph type="ftr" sz="quarter" idx="11"/>
          </p:nvPr>
        </p:nvSpPr>
        <p:spPr/>
        <p:txBody>
          <a:bodyPr/>
          <a:lstStyle>
            <a:lvl1pPr>
              <a:defRPr/>
            </a:lvl1pPr>
          </a:lstStyle>
          <a:p>
            <a:pPr>
              <a:defRPr/>
            </a:pPr>
            <a:endParaRPr lang="en-US"/>
          </a:p>
        </p:txBody>
      </p:sp>
      <p:sp>
        <p:nvSpPr>
          <p:cNvPr id="17" name="Slide Number Placeholder 28"/>
          <p:cNvSpPr>
            <a:spLocks noGrp="1"/>
          </p:cNvSpPr>
          <p:nvPr>
            <p:ph type="sldNum" sz="quarter" idx="12"/>
          </p:nvPr>
        </p:nvSpPr>
        <p:spPr>
          <a:xfrm>
            <a:off x="4343400" y="2198688"/>
            <a:ext cx="457200" cy="441325"/>
          </a:xfrm>
        </p:spPr>
        <p:txBody>
          <a:bodyPr/>
          <a:lstStyle>
            <a:lvl1pPr>
              <a:defRPr smtClean="0">
                <a:solidFill>
                  <a:schemeClr val="accent3">
                    <a:shade val="75000"/>
                  </a:schemeClr>
                </a:solidFill>
              </a:defRPr>
            </a:lvl1pPr>
          </a:lstStyle>
          <a:p>
            <a:pPr>
              <a:defRPr/>
            </a:pPr>
            <a:fld id="{388A2DEA-667C-488C-96FF-429FC674E64A}"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B6E41C6-EC96-45A7-8145-4E80B47D4A15}" type="datetimeFigureOut">
              <a:rPr lang="en-US"/>
              <a:pPr>
                <a:defRPr/>
              </a:pPr>
              <a:t>9/29/2010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FFE8A39-D40E-4357-86CF-A1CBB882D2C6}"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5" name="Rectangle 4"/>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ctangle 5"/>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Rectangle 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8" name="Rectangle 7"/>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Rectangle 8"/>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0" name="Straight Connector 9"/>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Oval 10"/>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Oval 11"/>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lang="en-US" smtClean="0"/>
              <a:t>Click to edit Master title style</a:t>
            </a:r>
            <a:endParaRPr lang="en-US"/>
          </a:p>
        </p:txBody>
      </p:sp>
      <p:sp>
        <p:nvSpPr>
          <p:cNvPr id="13" name="Slide Number Placeholder 5"/>
          <p:cNvSpPr>
            <a:spLocks noGrp="1"/>
          </p:cNvSpPr>
          <p:nvPr>
            <p:ph type="sldNum" sz="quarter" idx="10"/>
          </p:nvPr>
        </p:nvSpPr>
        <p:spPr>
          <a:xfrm>
            <a:off x="6915150" y="3009900"/>
            <a:ext cx="457200" cy="441325"/>
          </a:xfrm>
        </p:spPr>
        <p:txBody>
          <a:bodyPr/>
          <a:lstStyle>
            <a:lvl1pPr>
              <a:defRPr/>
            </a:lvl1pPr>
          </a:lstStyle>
          <a:p>
            <a:pPr>
              <a:defRPr/>
            </a:pPr>
            <a:fld id="{3DB5BC7D-0D8C-406D-BABD-9F69821CC1B5}" type="slidenum">
              <a:rPr lang="en-US"/>
              <a:pPr>
                <a:defRPr/>
              </a:pPr>
              <a:t>‹#›</a:t>
            </a:fld>
            <a:endParaRPr lang="en-US"/>
          </a:p>
        </p:txBody>
      </p:sp>
      <p:sp>
        <p:nvSpPr>
          <p:cNvPr id="14" name="Date Placeholder 3"/>
          <p:cNvSpPr>
            <a:spLocks noGrp="1"/>
          </p:cNvSpPr>
          <p:nvPr>
            <p:ph type="dt" sz="half" idx="11"/>
          </p:nvPr>
        </p:nvSpPr>
        <p:spPr/>
        <p:txBody>
          <a:bodyPr/>
          <a:lstStyle>
            <a:lvl1pPr>
              <a:defRPr/>
            </a:lvl1pPr>
          </a:lstStyle>
          <a:p>
            <a:pPr>
              <a:defRPr/>
            </a:pPr>
            <a:fld id="{F0621139-B020-4AFF-A6FF-983DB4D1EB3D}" type="datetimeFigureOut">
              <a:rPr lang="en-US"/>
              <a:pPr>
                <a:defRPr/>
              </a:pPr>
              <a:t>9/29/2010</a:t>
            </a:fld>
            <a:endParaRPr lang="en-US"/>
          </a:p>
        </p:txBody>
      </p:sp>
      <p:sp>
        <p:nvSpPr>
          <p:cNvPr id="15" name="Footer Placeholder 4"/>
          <p:cNvSpPr>
            <a:spLocks noGrp="1"/>
          </p:cNvSpPr>
          <p:nvPr>
            <p:ph type="ftr" sz="quarter" idx="12"/>
          </p:nvPr>
        </p:nvSpPr>
        <p:spPr/>
        <p:txBody>
          <a:bodyPr/>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lang="en-US" smtClean="0"/>
              <a:t>Click to edit Master title style</a:t>
            </a:r>
            <a:endParaRPr lang="en-US"/>
          </a:p>
        </p:txBody>
      </p:sp>
      <p:sp>
        <p:nvSpPr>
          <p:cNvPr id="8" name="Content Placeholder 7"/>
          <p:cNvSpPr>
            <a:spLocks noGrp="1"/>
          </p:cNvSpPr>
          <p:nvPr>
            <p:ph sz="quarter" idx="1"/>
          </p:nvPr>
        </p:nvSpPr>
        <p:spPr>
          <a:xfrm>
            <a:off x="301752" y="1527048"/>
            <a:ext cx="850392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E8DAD50-95D7-478F-B7E5-0D526860F4B8}" type="datetimeFigureOut">
              <a:rPr lang="en-US"/>
              <a:pPr>
                <a:defRPr/>
              </a:pPr>
              <a:t>9/29/2010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4362450" y="1027113"/>
            <a:ext cx="457200" cy="441325"/>
          </a:xfrm>
        </p:spPr>
        <p:txBody>
          <a:bodyPr/>
          <a:lstStyle>
            <a:lvl1pPr>
              <a:defRPr/>
            </a:lvl1pPr>
          </a:lstStyle>
          <a:p>
            <a:pPr>
              <a:defRPr/>
            </a:pPr>
            <a:fld id="{5EC62FBA-5EF0-4A64-B35F-AD92D789D53F}"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5" name="Rectangle 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ctangle 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Rectangle 6"/>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8" name="Rectangle 7"/>
          <p:cNvSpPr>
            <a:spLocks noChangeArrowheads="1"/>
          </p:cNvSpPr>
          <p:nvPr/>
        </p:nvSpPr>
        <p:spPr bwMode="white">
          <a:xfrm>
            <a:off x="152400" y="2286000"/>
            <a:ext cx="8832850" cy="304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Rectangle 8"/>
          <p:cNvSpPr>
            <a:spLocks noChangeArrowheads="1"/>
          </p:cNvSpPr>
          <p:nvPr/>
        </p:nvSpPr>
        <p:spPr bwMode="auto">
          <a:xfrm>
            <a:off x="155575" y="142875"/>
            <a:ext cx="8832850" cy="2139950"/>
          </a:xfrm>
          <a:prstGeom prst="rect">
            <a:avLst/>
          </a:prstGeom>
          <a:solidFill>
            <a:schemeClr val="accent1"/>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2" name="Straight Connector 11"/>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1368426" y="2743200"/>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722313" y="533400"/>
            <a:ext cx="7772400" cy="1524000"/>
          </a:xfrm>
        </p:spPr>
        <p:txBody>
          <a:bodyPr/>
          <a:lstStyle>
            <a:lvl1pPr algn="ctr">
              <a:buNone/>
              <a:defRPr sz="4200" b="0" cap="none" baseline="0">
                <a:solidFill>
                  <a:srgbClr val="FFFFFF"/>
                </a:solidFill>
              </a:defRPr>
            </a:lvl1pPr>
          </a:lstStyle>
          <a:p>
            <a:r>
              <a:rPr lang="en-US" smtClean="0"/>
              <a:t>Click to edit Master title style</a:t>
            </a:r>
            <a:endParaRPr lang="en-US"/>
          </a:p>
        </p:txBody>
      </p:sp>
      <p:sp>
        <p:nvSpPr>
          <p:cNvPr id="15" name="Footer Placeholder 4"/>
          <p:cNvSpPr>
            <a:spLocks noGrp="1"/>
          </p:cNvSpPr>
          <p:nvPr>
            <p:ph type="ftr" sz="quarter" idx="10"/>
          </p:nvPr>
        </p:nvSpPr>
        <p:spPr/>
        <p:txBody>
          <a:bodyPr/>
          <a:lstStyle>
            <a:lvl1pPr>
              <a:defRPr/>
            </a:lvl1pPr>
          </a:lstStyle>
          <a:p>
            <a:pPr>
              <a:defRPr/>
            </a:pPr>
            <a:endParaRPr lang="en-US"/>
          </a:p>
        </p:txBody>
      </p:sp>
      <p:sp>
        <p:nvSpPr>
          <p:cNvPr id="16" name="Date Placeholder 3"/>
          <p:cNvSpPr>
            <a:spLocks noGrp="1"/>
          </p:cNvSpPr>
          <p:nvPr>
            <p:ph type="dt" sz="half" idx="11"/>
          </p:nvPr>
        </p:nvSpPr>
        <p:spPr/>
        <p:txBody>
          <a:bodyPr/>
          <a:lstStyle>
            <a:lvl1pPr>
              <a:defRPr/>
            </a:lvl1pPr>
          </a:lstStyle>
          <a:p>
            <a:pPr>
              <a:defRPr/>
            </a:pPr>
            <a:fld id="{A359BE2C-9492-4CAC-AE6C-4C1F4837CD31}" type="datetimeFigureOut">
              <a:rPr lang="en-US"/>
              <a:pPr>
                <a:defRPr/>
              </a:pPr>
              <a:t>9/29/2010</a:t>
            </a:fld>
            <a:endParaRPr lang="en-US"/>
          </a:p>
        </p:txBody>
      </p:sp>
      <p:sp>
        <p:nvSpPr>
          <p:cNvPr id="17" name="Slide Number Placeholder 5"/>
          <p:cNvSpPr>
            <a:spLocks noGrp="1"/>
          </p:cNvSpPr>
          <p:nvPr>
            <p:ph type="sldNum" sz="quarter" idx="12"/>
          </p:nvPr>
        </p:nvSpPr>
        <p:spPr>
          <a:xfrm>
            <a:off x="4343400" y="2198688"/>
            <a:ext cx="457200" cy="441325"/>
          </a:xfrm>
        </p:spPr>
        <p:txBody>
          <a:bodyPr/>
          <a:lstStyle>
            <a:lvl1pPr>
              <a:defRPr smtClean="0">
                <a:solidFill>
                  <a:schemeClr val="accent3">
                    <a:shade val="75000"/>
                  </a:schemeClr>
                </a:solidFill>
              </a:defRPr>
            </a:lvl1pPr>
          </a:lstStyle>
          <a:p>
            <a:pPr>
              <a:defRPr/>
            </a:pPr>
            <a:fld id="{E1579F4D-10BB-4C7D-9551-C0CA5F878099}"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5" name="Straight Connector 4"/>
          <p:cNvSpPr>
            <a:spLocks noChangeShapeType="1"/>
          </p:cNvSpPr>
          <p:nvPr/>
        </p:nvSpPr>
        <p:spPr bwMode="auto">
          <a:xfrm flipV="1">
            <a:off x="4562475" y="1576388"/>
            <a:ext cx="9525" cy="4818062"/>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301752" y="228600"/>
            <a:ext cx="8534400" cy="758952"/>
          </a:xfrm>
        </p:spPr>
        <p:txBody>
          <a:bodyPr/>
          <a:lstStyle/>
          <a:p>
            <a:r>
              <a:rPr lang="en-US" smtClean="0"/>
              <a:t>Click to edit Master title style</a:t>
            </a:r>
            <a:endParaRPr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a:xfrm>
            <a:off x="5791200" y="6410325"/>
            <a:ext cx="3044825" cy="365125"/>
          </a:xfrm>
        </p:spPr>
        <p:txBody>
          <a:bodyPr/>
          <a:lstStyle>
            <a:lvl1pPr>
              <a:defRPr/>
            </a:lvl1pPr>
          </a:lstStyle>
          <a:p>
            <a:pPr>
              <a:defRPr/>
            </a:pPr>
            <a:fld id="{51F6D745-107E-463E-8AD5-9AD01A8D1567}" type="datetimeFigureOut">
              <a:rPr lang="en-US"/>
              <a:pPr>
                <a:defRPr/>
              </a:pPr>
              <a:t>9/29/2010</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4046EDBD-2312-4C45-9C0B-A10B621BDEFE}"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flipV="1">
            <a:off x="4572000" y="2200275"/>
            <a:ext cx="0" cy="4187825"/>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8" name="Rectangle 7"/>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Rectangle 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Rectangle 10"/>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2" name="Rectangle 11"/>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Rectangle 12"/>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4" name="Straight Connector 13"/>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5" name="Rectangle 14"/>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6" name="Oval 15"/>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Oval 16"/>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4" name="Content Placeholder 23"/>
          <p:cNvSpPr>
            <a:spLocks noGrp="1"/>
          </p:cNvSpPr>
          <p:nvPr>
            <p:ph sz="quarter" idx="2"/>
          </p:nvPr>
        </p:nvSpPr>
        <p:spPr>
          <a:xfrm>
            <a:off x="301752" y="2471383"/>
            <a:ext cx="4041648" cy="38184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6" name="Content Placeholder 25"/>
          <p:cNvSpPr>
            <a:spLocks noGrp="1"/>
          </p:cNvSpPr>
          <p:nvPr>
            <p:ph sz="quarter" idx="4"/>
          </p:nvPr>
        </p:nvSpPr>
        <p:spPr>
          <a:xfrm>
            <a:off x="4800600" y="2471383"/>
            <a:ext cx="4038600" cy="38221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3" name="Title 22"/>
          <p:cNvSpPr>
            <a:spLocks noGrp="1"/>
          </p:cNvSpPr>
          <p:nvPr>
            <p:ph type="title"/>
          </p:nvPr>
        </p:nvSpPr>
        <p:spPr/>
        <p:txBody>
          <a:bodyPr rtlCol="0"/>
          <a:lstStyle/>
          <a:p>
            <a:r>
              <a:rPr lang="en-US" smtClean="0"/>
              <a:t>Click to edit Master title style</a:t>
            </a:r>
            <a:endParaRPr lang="en-US"/>
          </a:p>
        </p:txBody>
      </p:sp>
      <p:sp>
        <p:nvSpPr>
          <p:cNvPr id="18" name="Date Placeholder 6"/>
          <p:cNvSpPr>
            <a:spLocks noGrp="1"/>
          </p:cNvSpPr>
          <p:nvPr>
            <p:ph type="dt" sz="half" idx="10"/>
          </p:nvPr>
        </p:nvSpPr>
        <p:spPr/>
        <p:txBody>
          <a:bodyPr/>
          <a:lstStyle>
            <a:lvl1pPr>
              <a:defRPr/>
            </a:lvl1pPr>
          </a:lstStyle>
          <a:p>
            <a:pPr>
              <a:defRPr/>
            </a:pPr>
            <a:fld id="{2CA910BF-5CB9-4172-ABDA-9616A140061A}" type="datetimeFigureOut">
              <a:rPr lang="en-US"/>
              <a:pPr>
                <a:defRPr/>
              </a:pPr>
              <a:t>9/29/2010</a:t>
            </a:fld>
            <a:endParaRPr lang="en-US"/>
          </a:p>
        </p:txBody>
      </p:sp>
      <p:sp>
        <p:nvSpPr>
          <p:cNvPr id="19" name="Footer Placeholder 7"/>
          <p:cNvSpPr>
            <a:spLocks noGrp="1"/>
          </p:cNvSpPr>
          <p:nvPr>
            <p:ph type="ftr" sz="quarter" idx="11"/>
          </p:nvPr>
        </p:nvSpPr>
        <p:spPr>
          <a:xfrm>
            <a:off x="304800" y="6410325"/>
            <a:ext cx="3581400" cy="365125"/>
          </a:xfrm>
        </p:spPr>
        <p:txBody>
          <a:bodyPr/>
          <a:lstStyle>
            <a:lvl1pPr>
              <a:defRPr/>
            </a:lvl1pPr>
          </a:lstStyle>
          <a:p>
            <a:pPr>
              <a:defRPr/>
            </a:pPr>
            <a:endParaRPr lang="en-US"/>
          </a:p>
        </p:txBody>
      </p:sp>
      <p:sp>
        <p:nvSpPr>
          <p:cNvPr id="20" name="Slide Number Placeholder 8"/>
          <p:cNvSpPr>
            <a:spLocks noGrp="1"/>
          </p:cNvSpPr>
          <p:nvPr>
            <p:ph type="sldNum" sz="quarter" idx="12"/>
          </p:nvPr>
        </p:nvSpPr>
        <p:spPr>
          <a:xfrm>
            <a:off x="4343400" y="1042988"/>
            <a:ext cx="457200" cy="441325"/>
          </a:xfrm>
        </p:spPr>
        <p:txBody>
          <a:bodyPr/>
          <a:lstStyle>
            <a:lvl1pPr algn="ctr">
              <a:defRPr smtClean="0"/>
            </a:lvl1pPr>
          </a:lstStyle>
          <a:p>
            <a:pPr>
              <a:defRPr/>
            </a:pPr>
            <a:fld id="{76F83B61-BA44-499D-BC2A-984A1E16F1E4}"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985F38B8-EB0E-45C1-B5C0-A171D8F9C098}" type="datetimeFigureOut">
              <a:rPr lang="en-US"/>
              <a:pPr>
                <a:defRPr/>
              </a:pPr>
              <a:t>9/29/2010</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4343400" y="1036638"/>
            <a:ext cx="457200" cy="441325"/>
          </a:xfrm>
        </p:spPr>
        <p:txBody>
          <a:bodyPr/>
          <a:lstStyle>
            <a:lvl1pPr>
              <a:defRPr/>
            </a:lvl1pPr>
          </a:lstStyle>
          <a:p>
            <a:pPr>
              <a:defRPr/>
            </a:pPr>
            <a:fld id="{D9F7D178-2BD3-42E5-9906-A3B6454CD37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3" name="Rectangle 2"/>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4" name="Rectangle 3"/>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5" name="Rectangle 4"/>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ctangle 5"/>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Rectangle 6"/>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8" name="Date Placeholder 1"/>
          <p:cNvSpPr>
            <a:spLocks noGrp="1"/>
          </p:cNvSpPr>
          <p:nvPr>
            <p:ph type="dt" sz="half" idx="10"/>
          </p:nvPr>
        </p:nvSpPr>
        <p:spPr/>
        <p:txBody>
          <a:bodyPr/>
          <a:lstStyle>
            <a:lvl1pPr>
              <a:defRPr/>
            </a:lvl1pPr>
          </a:lstStyle>
          <a:p>
            <a:pPr>
              <a:defRPr/>
            </a:pPr>
            <a:fld id="{B8BE750B-6F97-4C2B-A685-A5EDB87A924D}" type="datetimeFigureOut">
              <a:rPr lang="en-US"/>
              <a:pPr>
                <a:defRPr/>
              </a:pPr>
              <a:t>9/29/2010</a:t>
            </a:fld>
            <a:endParaRPr lang="en-US"/>
          </a:p>
        </p:txBody>
      </p:sp>
      <p:sp>
        <p:nvSpPr>
          <p:cNvPr id="9" name="Footer Placeholder 2"/>
          <p:cNvSpPr>
            <a:spLocks noGrp="1"/>
          </p:cNvSpPr>
          <p:nvPr>
            <p:ph type="ftr" sz="quarter" idx="11"/>
          </p:nvPr>
        </p:nvSpPr>
        <p:spPr/>
        <p:txBody>
          <a:bodyPr/>
          <a:lstStyle>
            <a:lvl1pPr>
              <a:defRPr/>
            </a:lvl1pPr>
          </a:lstStyle>
          <a:p>
            <a:pPr>
              <a:defRPr/>
            </a:pPr>
            <a:endParaRPr lang="en-US"/>
          </a:p>
        </p:txBody>
      </p:sp>
      <p:sp>
        <p:nvSpPr>
          <p:cNvPr id="10" name="Slide Number Placeholder 3"/>
          <p:cNvSpPr>
            <a:spLocks noGrp="1"/>
          </p:cNvSpPr>
          <p:nvPr>
            <p:ph type="sldNum" sz="quarter" idx="12"/>
          </p:nvPr>
        </p:nvSpPr>
        <p:spPr>
          <a:xfrm>
            <a:off x="4267200" y="6324600"/>
            <a:ext cx="609600" cy="441325"/>
          </a:xfrm>
        </p:spPr>
        <p:txBody>
          <a:bodyPr/>
          <a:lstStyle>
            <a:lvl1pPr>
              <a:defRPr smtClean="0">
                <a:solidFill>
                  <a:srgbClr val="FFFFFF"/>
                </a:solidFill>
              </a:defRPr>
            </a:lvl1pPr>
          </a:lstStyle>
          <a:p>
            <a:pPr>
              <a:defRPr/>
            </a:pPr>
            <a:fld id="{55DC0EFB-4414-430E-A90C-824D5A8849F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ctangle 5"/>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Rectangle 6"/>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8" name="Rectangle 7"/>
          <p:cNvSpPr>
            <a:spLocks noChangeArrowheads="1"/>
          </p:cNvSpPr>
          <p:nvPr/>
        </p:nvSpPr>
        <p:spPr bwMode="white">
          <a:xfrm>
            <a:off x="0" y="0"/>
            <a:ext cx="9144000" cy="119063"/>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0" name="Rectangle 9"/>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2" name="Straight Connector 11"/>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20" name="Content Placeholder 19"/>
          <p:cNvSpPr>
            <a:spLocks noGrp="1"/>
          </p:cNvSpPr>
          <p:nvPr>
            <p:ph sz="quarter" idx="1"/>
          </p:nvPr>
        </p:nvSpPr>
        <p:spPr>
          <a:xfrm>
            <a:off x="3124200" y="685800"/>
            <a:ext cx="56388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Slide Number Placeholder 6"/>
          <p:cNvSpPr>
            <a:spLocks noGrp="1"/>
          </p:cNvSpPr>
          <p:nvPr>
            <p:ph type="sldNum" sz="quarter" idx="10"/>
          </p:nvPr>
        </p:nvSpPr>
        <p:spPr>
          <a:xfrm>
            <a:off x="1371600" y="312738"/>
            <a:ext cx="457200" cy="441325"/>
          </a:xfrm>
        </p:spPr>
        <p:txBody>
          <a:bodyPr/>
          <a:lstStyle>
            <a:lvl1pPr>
              <a:defRPr smtClean="0">
                <a:solidFill>
                  <a:schemeClr val="accent3">
                    <a:shade val="75000"/>
                  </a:schemeClr>
                </a:solidFill>
              </a:defRPr>
            </a:lvl1pPr>
          </a:lstStyle>
          <a:p>
            <a:pPr>
              <a:defRPr/>
            </a:pPr>
            <a:fld id="{9274DDF1-75F2-46C5-83D1-74BACD547739}" type="slidenum">
              <a:rPr lang="en-US"/>
              <a:pPr>
                <a:defRPr/>
              </a:pPr>
              <a:t>‹#›</a:t>
            </a:fld>
            <a:endParaRPr lang="en-US"/>
          </a:p>
        </p:txBody>
      </p:sp>
      <p:sp>
        <p:nvSpPr>
          <p:cNvPr id="17" name="Date Placeholder 4"/>
          <p:cNvSpPr>
            <a:spLocks noGrp="1"/>
          </p:cNvSpPr>
          <p:nvPr>
            <p:ph type="dt" sz="half" idx="11"/>
          </p:nvPr>
        </p:nvSpPr>
        <p:spPr/>
        <p:txBody>
          <a:bodyPr/>
          <a:lstStyle>
            <a:lvl1pPr>
              <a:defRPr/>
            </a:lvl1pPr>
          </a:lstStyle>
          <a:p>
            <a:pPr>
              <a:defRPr/>
            </a:pPr>
            <a:fld id="{CFE54EA0-4272-45B4-83BB-6608DD1D8087}" type="datetimeFigureOut">
              <a:rPr lang="en-US"/>
              <a:pPr>
                <a:defRPr/>
              </a:pPr>
              <a:t>9/29/2010</a:t>
            </a:fld>
            <a:endParaRPr lang="en-US"/>
          </a:p>
        </p:txBody>
      </p:sp>
      <p:sp>
        <p:nvSpPr>
          <p:cNvPr id="18" name="Footer Placeholder 5"/>
          <p:cNvSpPr>
            <a:spLocks noGrp="1"/>
          </p:cNvSpPr>
          <p:nvPr>
            <p:ph type="ftr" sz="quarter" idx="12"/>
          </p:nvPr>
        </p:nvSpPr>
        <p:spPr>
          <a:xfrm>
            <a:off x="301625" y="6410325"/>
            <a:ext cx="3382963" cy="366713"/>
          </a:xfrm>
        </p:spPr>
        <p:txBody>
          <a:bodyPr/>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6" name="Rectangle 5"/>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7" name="Rectangle 6"/>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8" name="Rectangle 7"/>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0" name="Rectangle 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1" name="Rectangle 10"/>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ectangle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6" name="Slide Number Placeholder 6"/>
          <p:cNvSpPr>
            <a:spLocks noGrp="1"/>
          </p:cNvSpPr>
          <p:nvPr>
            <p:ph type="sldNum" sz="quarter" idx="10"/>
          </p:nvPr>
        </p:nvSpPr>
        <p:spPr>
          <a:xfrm>
            <a:off x="1371600" y="312738"/>
            <a:ext cx="457200" cy="441325"/>
          </a:xfrm>
        </p:spPr>
        <p:txBody>
          <a:bodyPr/>
          <a:lstStyle>
            <a:lvl1pPr>
              <a:defRPr/>
            </a:lvl1pPr>
          </a:lstStyle>
          <a:p>
            <a:pPr>
              <a:defRPr/>
            </a:pPr>
            <a:fld id="{1D0ED87A-CA4F-4BDF-88E3-EB08F4C79970}" type="slidenum">
              <a:rPr lang="en-US"/>
              <a:pPr>
                <a:defRPr/>
              </a:pPr>
              <a:t>‹#›</a:t>
            </a:fld>
            <a:endParaRPr lang="en-US"/>
          </a:p>
        </p:txBody>
      </p:sp>
      <p:sp>
        <p:nvSpPr>
          <p:cNvPr id="17" name="Date Placeholder 4"/>
          <p:cNvSpPr>
            <a:spLocks noGrp="1"/>
          </p:cNvSpPr>
          <p:nvPr>
            <p:ph type="dt" sz="half" idx="11"/>
          </p:nvPr>
        </p:nvSpPr>
        <p:spPr>
          <a:xfrm>
            <a:off x="5788025" y="6405563"/>
            <a:ext cx="3044825" cy="365125"/>
          </a:xfrm>
        </p:spPr>
        <p:txBody>
          <a:bodyPr/>
          <a:lstStyle>
            <a:lvl1pPr>
              <a:defRPr/>
            </a:lvl1pPr>
          </a:lstStyle>
          <a:p>
            <a:pPr>
              <a:defRPr/>
            </a:pPr>
            <a:fld id="{88130AC6-9444-41C5-AE0C-EB774F41EC18}" type="datetimeFigureOut">
              <a:rPr lang="en-US"/>
              <a:pPr>
                <a:defRPr/>
              </a:pPr>
              <a:t>9/29/2010</a:t>
            </a:fld>
            <a:endParaRPr lang="en-US"/>
          </a:p>
        </p:txBody>
      </p:sp>
      <p:sp>
        <p:nvSpPr>
          <p:cNvPr id="18" name="Footer Placeholder 5"/>
          <p:cNvSpPr>
            <a:spLocks noGrp="1"/>
          </p:cNvSpPr>
          <p:nvPr>
            <p:ph type="ftr" sz="quarter" idx="12"/>
          </p:nvPr>
        </p:nvSpPr>
        <p:spPr>
          <a:xfrm>
            <a:off x="301625" y="6410325"/>
            <a:ext cx="3584575" cy="366713"/>
          </a:xfrm>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6" name="Rectangle 15"/>
          <p:cNvSpPr>
            <a:spLocks noChangeArrowheads="1"/>
          </p:cNvSpPr>
          <p:nvPr/>
        </p:nvSpPr>
        <p:spPr bwMode="white">
          <a:xfrm>
            <a:off x="0" y="0"/>
            <a:ext cx="9144000" cy="139382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9" name="Rectangle 8"/>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4" name="Date Placeholder 13"/>
          <p:cNvSpPr>
            <a:spLocks noGrp="1"/>
          </p:cNvSpPr>
          <p:nvPr>
            <p:ph type="dt" sz="half" idx="2"/>
          </p:nvPr>
        </p:nvSpPr>
        <p:spPr>
          <a:xfrm>
            <a:off x="5791200" y="6405563"/>
            <a:ext cx="3044825" cy="365125"/>
          </a:xfrm>
          <a:prstGeom prst="rect">
            <a:avLst/>
          </a:prstGeom>
        </p:spPr>
        <p:txBody>
          <a:bodyPr vert="horz"/>
          <a:lstStyle>
            <a:lvl1pPr algn="r" eaLnBrk="1" fontAlgn="auto" latinLnBrk="0" hangingPunct="1">
              <a:spcBef>
                <a:spcPts val="0"/>
              </a:spcBef>
              <a:spcAft>
                <a:spcPts val="0"/>
              </a:spcAft>
              <a:defRPr kumimoji="0" sz="1400" smtClean="0">
                <a:solidFill>
                  <a:srgbClr val="FFFFFF"/>
                </a:solidFill>
                <a:latin typeface="+mn-lt"/>
                <a:cs typeface="+mn-cs"/>
              </a:defRPr>
            </a:lvl1pPr>
          </a:lstStyle>
          <a:p>
            <a:pPr>
              <a:defRPr/>
            </a:pPr>
            <a:fld id="{BD8E548E-C597-4866-84A5-5C0C0D6B0D1E}" type="datetimeFigureOut">
              <a:rPr lang="en-US"/>
              <a:pPr>
                <a:defRPr/>
              </a:pPr>
              <a:t>9/29/2010</a:t>
            </a:fld>
            <a:endParaRPr lang="en-US"/>
          </a:p>
        </p:txBody>
      </p:sp>
      <p:sp>
        <p:nvSpPr>
          <p:cNvPr id="3" name="Footer Placeholder 2"/>
          <p:cNvSpPr>
            <a:spLocks noGrp="1"/>
          </p:cNvSpPr>
          <p:nvPr>
            <p:ph type="ftr" sz="quarter" idx="3"/>
          </p:nvPr>
        </p:nvSpPr>
        <p:spPr>
          <a:xfrm>
            <a:off x="304800" y="6410325"/>
            <a:ext cx="3581400" cy="366713"/>
          </a:xfrm>
          <a:prstGeom prst="rect">
            <a:avLst/>
          </a:prstGeom>
        </p:spPr>
        <p:txBody>
          <a:bodyPr vert="horz"/>
          <a:lstStyle>
            <a:lvl1pPr algn="l" eaLnBrk="1" fontAlgn="auto" latinLnBrk="0" hangingPunct="1">
              <a:spcBef>
                <a:spcPts val="0"/>
              </a:spcBef>
              <a:spcAft>
                <a:spcPts val="0"/>
              </a:spcAft>
              <a:defRPr kumimoji="0" sz="1200">
                <a:solidFill>
                  <a:srgbClr val="FFFFFF"/>
                </a:solidFill>
                <a:latin typeface="+mn-lt"/>
                <a:cs typeface="+mn-cs"/>
              </a:defRPr>
            </a:lvl1pPr>
          </a:lstStyle>
          <a:p>
            <a:pPr>
              <a:defRPr/>
            </a:pPr>
            <a:endParaRPr lang="en-US"/>
          </a:p>
        </p:txBody>
      </p:sp>
      <p:sp>
        <p:nvSpPr>
          <p:cNvPr id="8" name="Rectangle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0" name="Straight Connector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cs typeface="+mn-cs"/>
            </a:endParaRPr>
          </a:p>
        </p:txBody>
      </p:sp>
      <p:sp>
        <p:nvSpPr>
          <p:cNvPr id="12" name="Oval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Oval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Slide Number Placeholder 22"/>
          <p:cNvSpPr>
            <a:spLocks noGrp="1"/>
          </p:cNvSpPr>
          <p:nvPr>
            <p:ph type="sldNum" sz="quarter" idx="4"/>
          </p:nvPr>
        </p:nvSpPr>
        <p:spPr>
          <a:xfrm>
            <a:off x="4343400" y="1039813"/>
            <a:ext cx="457200" cy="441325"/>
          </a:xfrm>
          <a:prstGeom prst="rect">
            <a:avLst/>
          </a:prstGeom>
        </p:spPr>
        <p:txBody>
          <a:bodyPr vert="horz" lIns="45720" rIns="45720" anchor="ctr">
            <a:normAutofit/>
          </a:bodyPr>
          <a:lstStyle>
            <a:lvl1pPr algn="ctr" eaLnBrk="1" fontAlgn="auto" latinLnBrk="0" hangingPunct="1">
              <a:spcBef>
                <a:spcPts val="0"/>
              </a:spcBef>
              <a:spcAft>
                <a:spcPts val="0"/>
              </a:spcAft>
              <a:defRPr kumimoji="0" sz="1600" smtClean="0">
                <a:solidFill>
                  <a:schemeClr val="accent3">
                    <a:shade val="75000"/>
                  </a:schemeClr>
                </a:solidFill>
                <a:latin typeface="+mn-lt"/>
                <a:cs typeface="+mn-cs"/>
              </a:defRPr>
            </a:lvl1pPr>
          </a:lstStyle>
          <a:p>
            <a:pPr>
              <a:defRPr/>
            </a:pPr>
            <a:fld id="{FD449F36-61FA-4CDF-B987-DB7898684441}" type="slidenum">
              <a:rPr lang="en-US"/>
              <a:pPr>
                <a:defRPr/>
              </a:pPr>
              <a:t>‹#›</a:t>
            </a:fld>
            <a:endParaRPr lang="en-US"/>
          </a:p>
        </p:txBody>
      </p:sp>
      <p:sp>
        <p:nvSpPr>
          <p:cNvPr id="1038" name="Title Placeholder 21"/>
          <p:cNvSpPr>
            <a:spLocks noGrp="1"/>
          </p:cNvSpPr>
          <p:nvPr>
            <p:ph type="title"/>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9" name="Text Placeholder 12"/>
          <p:cNvSpPr>
            <a:spLocks noGrp="1"/>
          </p:cNvSpPr>
          <p:nvPr>
            <p:ph type="body" idx="1"/>
          </p:nvPr>
        </p:nvSpPr>
        <p:spPr bwMode="auto">
          <a:xfrm>
            <a:off x="301625" y="1524000"/>
            <a:ext cx="8534400" cy="4598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4007" r:id="rId1"/>
    <p:sldLayoutId id="2147484008" r:id="rId2"/>
    <p:sldLayoutId id="2147484009" r:id="rId3"/>
    <p:sldLayoutId id="2147484010" r:id="rId4"/>
    <p:sldLayoutId id="2147484011" r:id="rId5"/>
    <p:sldLayoutId id="2147484012" r:id="rId6"/>
    <p:sldLayoutId id="2147484013" r:id="rId7"/>
    <p:sldLayoutId id="2147484014" r:id="rId8"/>
    <p:sldLayoutId id="2147484015" r:id="rId9"/>
    <p:sldLayoutId id="2147484016" r:id="rId10"/>
    <p:sldLayoutId id="2147484017" r:id="rId11"/>
  </p:sldLayoutIdLst>
  <p:txStyles>
    <p:titleStyle>
      <a:lvl1pPr algn="ctr" rtl="0" fontAlgn="base">
        <a:spcBef>
          <a:spcPct val="0"/>
        </a:spcBef>
        <a:spcAft>
          <a:spcPct val="0"/>
        </a:spcAft>
        <a:defRPr sz="3300" kern="1200">
          <a:solidFill>
            <a:srgbClr val="164C6C"/>
          </a:solidFill>
          <a:latin typeface="+mj-lt"/>
          <a:ea typeface="+mj-ea"/>
          <a:cs typeface="+mj-cs"/>
        </a:defRPr>
      </a:lvl1pPr>
      <a:lvl2pPr algn="ctr" rtl="0" fontAlgn="base">
        <a:spcBef>
          <a:spcPct val="0"/>
        </a:spcBef>
        <a:spcAft>
          <a:spcPct val="0"/>
        </a:spcAft>
        <a:defRPr sz="3300">
          <a:solidFill>
            <a:srgbClr val="164C6C"/>
          </a:solidFill>
          <a:latin typeface="Century Schoolbook" pitchFamily="18" charset="0"/>
        </a:defRPr>
      </a:lvl2pPr>
      <a:lvl3pPr algn="ctr" rtl="0" fontAlgn="base">
        <a:spcBef>
          <a:spcPct val="0"/>
        </a:spcBef>
        <a:spcAft>
          <a:spcPct val="0"/>
        </a:spcAft>
        <a:defRPr sz="3300">
          <a:solidFill>
            <a:srgbClr val="164C6C"/>
          </a:solidFill>
          <a:latin typeface="Century Schoolbook" pitchFamily="18" charset="0"/>
        </a:defRPr>
      </a:lvl3pPr>
      <a:lvl4pPr algn="ctr" rtl="0" fontAlgn="base">
        <a:spcBef>
          <a:spcPct val="0"/>
        </a:spcBef>
        <a:spcAft>
          <a:spcPct val="0"/>
        </a:spcAft>
        <a:defRPr sz="3300">
          <a:solidFill>
            <a:srgbClr val="164C6C"/>
          </a:solidFill>
          <a:latin typeface="Century Schoolbook" pitchFamily="18" charset="0"/>
        </a:defRPr>
      </a:lvl4pPr>
      <a:lvl5pPr algn="ctr" rtl="0" fontAlgn="base">
        <a:spcBef>
          <a:spcPct val="0"/>
        </a:spcBef>
        <a:spcAft>
          <a:spcPct val="0"/>
        </a:spcAft>
        <a:defRPr sz="3300">
          <a:solidFill>
            <a:srgbClr val="164C6C"/>
          </a:solidFill>
          <a:latin typeface="Century Schoolbook" pitchFamily="18" charset="0"/>
        </a:defRPr>
      </a:lvl5pPr>
      <a:lvl6pPr marL="457200" algn="ctr" rtl="0" fontAlgn="base">
        <a:spcBef>
          <a:spcPct val="0"/>
        </a:spcBef>
        <a:spcAft>
          <a:spcPct val="0"/>
        </a:spcAft>
        <a:defRPr sz="3300">
          <a:solidFill>
            <a:srgbClr val="164C6C"/>
          </a:solidFill>
          <a:latin typeface="Century Schoolbook" pitchFamily="18" charset="0"/>
        </a:defRPr>
      </a:lvl6pPr>
      <a:lvl7pPr marL="914400" algn="ctr" rtl="0" fontAlgn="base">
        <a:spcBef>
          <a:spcPct val="0"/>
        </a:spcBef>
        <a:spcAft>
          <a:spcPct val="0"/>
        </a:spcAft>
        <a:defRPr sz="3300">
          <a:solidFill>
            <a:srgbClr val="164C6C"/>
          </a:solidFill>
          <a:latin typeface="Century Schoolbook" pitchFamily="18" charset="0"/>
        </a:defRPr>
      </a:lvl7pPr>
      <a:lvl8pPr marL="1371600" algn="ctr" rtl="0" fontAlgn="base">
        <a:spcBef>
          <a:spcPct val="0"/>
        </a:spcBef>
        <a:spcAft>
          <a:spcPct val="0"/>
        </a:spcAft>
        <a:defRPr sz="3300">
          <a:solidFill>
            <a:srgbClr val="164C6C"/>
          </a:solidFill>
          <a:latin typeface="Century Schoolbook" pitchFamily="18" charset="0"/>
        </a:defRPr>
      </a:lvl8pPr>
      <a:lvl9pPr marL="1828800" algn="ctr" rtl="0" fontAlgn="base">
        <a:spcBef>
          <a:spcPct val="0"/>
        </a:spcBef>
        <a:spcAft>
          <a:spcPct val="0"/>
        </a:spcAft>
        <a:defRPr sz="3300">
          <a:solidFill>
            <a:srgbClr val="164C6C"/>
          </a:solidFill>
          <a:latin typeface="Century Schoolbook" pitchFamily="18" charset="0"/>
        </a:defRPr>
      </a:lvl9pPr>
    </p:titleStyle>
    <p:bodyStyle>
      <a:lvl1pPr marL="273050" indent="-273050" algn="l" rtl="0" fontAlgn="base">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l" rtl="0" fontAlgn="base">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l" rtl="0" fontAlgn="base">
        <a:spcBef>
          <a:spcPct val="20000"/>
        </a:spcBef>
        <a:spcAft>
          <a:spcPct val="0"/>
        </a:spcAft>
        <a:buClr>
          <a:srgbClr val="1B587C"/>
        </a:buClr>
        <a:buSzPct val="75000"/>
        <a:buFont typeface="Wingdings 2" pitchFamily="18" charset="2"/>
        <a:buChar char=""/>
        <a:defRPr sz="2000" kern="1200">
          <a:solidFill>
            <a:schemeClr val="tx1"/>
          </a:solidFill>
          <a:latin typeface="+mn-lt"/>
          <a:ea typeface="+mn-ea"/>
          <a:cs typeface="+mn-cs"/>
        </a:defRPr>
      </a:lvl3pPr>
      <a:lvl4pPr marL="1096963" indent="-228600" algn="l" rtl="0" fontAlgn="base">
        <a:spcBef>
          <a:spcPct val="20000"/>
        </a:spcBef>
        <a:spcAft>
          <a:spcPct val="0"/>
        </a:spcAft>
        <a:buClr>
          <a:srgbClr val="4E8542"/>
        </a:buClr>
        <a:buSzPct val="70000"/>
        <a:buFont typeface="Wingdings" pitchFamily="2" charset="2"/>
        <a:buChar char=""/>
        <a:defRPr sz="2000" kern="1200">
          <a:solidFill>
            <a:schemeClr val="tx2"/>
          </a:solidFill>
          <a:latin typeface="+mn-lt"/>
          <a:ea typeface="+mn-ea"/>
          <a:cs typeface="+mn-cs"/>
        </a:defRPr>
      </a:lvl4pPr>
      <a:lvl5pPr marL="1371600" indent="-228600" algn="l" rtl="0" fontAlgn="base">
        <a:spcBef>
          <a:spcPct val="20000"/>
        </a:spcBef>
        <a:spcAft>
          <a:spcPct val="0"/>
        </a:spcAft>
        <a:buClr>
          <a:srgbClr val="604878"/>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pPr fontAlgn="auto">
              <a:spcAft>
                <a:spcPts val="0"/>
              </a:spcAft>
              <a:buFont typeface="Wingdings 2"/>
              <a:buNone/>
              <a:defRPr/>
            </a:pPr>
            <a:endParaRPr lang="en-US" cap="none" dirty="0" smtClean="0">
              <a:solidFill>
                <a:srgbClr val="002060"/>
              </a:solidFill>
            </a:endParaRPr>
          </a:p>
          <a:p>
            <a:pPr fontAlgn="auto">
              <a:spcAft>
                <a:spcPts val="0"/>
              </a:spcAft>
              <a:buFont typeface="Wingdings 2"/>
              <a:buNone/>
              <a:defRPr/>
            </a:pPr>
            <a:endParaRPr lang="en-US" cap="none" dirty="0" smtClean="0">
              <a:solidFill>
                <a:srgbClr val="002060"/>
              </a:solidFill>
            </a:endParaRPr>
          </a:p>
          <a:p>
            <a:pPr fontAlgn="auto">
              <a:spcAft>
                <a:spcPts val="0"/>
              </a:spcAft>
              <a:buFont typeface="Wingdings 2"/>
              <a:buNone/>
              <a:defRPr/>
            </a:pPr>
            <a:r>
              <a:rPr lang="en-US" cap="none" dirty="0" smtClean="0">
                <a:solidFill>
                  <a:srgbClr val="002060"/>
                </a:solidFill>
              </a:rPr>
              <a:t>Michelle Pichardo, MPH</a:t>
            </a:r>
          </a:p>
          <a:p>
            <a:pPr fontAlgn="auto">
              <a:spcAft>
                <a:spcPts val="0"/>
              </a:spcAft>
              <a:buFont typeface="Wingdings 2"/>
              <a:buNone/>
              <a:defRPr/>
            </a:pPr>
            <a:endParaRPr lang="en-US" cap="none" dirty="0" smtClean="0">
              <a:solidFill>
                <a:srgbClr val="002060"/>
              </a:solidFill>
            </a:endParaRPr>
          </a:p>
          <a:p>
            <a:pPr fontAlgn="auto">
              <a:spcAft>
                <a:spcPts val="0"/>
              </a:spcAft>
              <a:buFont typeface="Wingdings 2"/>
              <a:buNone/>
              <a:defRPr/>
            </a:pPr>
            <a:r>
              <a:rPr lang="en-US" cap="none" dirty="0" smtClean="0">
                <a:solidFill>
                  <a:srgbClr val="002060"/>
                </a:solidFill>
              </a:rPr>
              <a:t>September 30, 2010</a:t>
            </a:r>
          </a:p>
        </p:txBody>
      </p:sp>
      <p:sp>
        <p:nvSpPr>
          <p:cNvPr id="13315" name="Title 1"/>
          <p:cNvSpPr>
            <a:spLocks noGrp="1"/>
          </p:cNvSpPr>
          <p:nvPr>
            <p:ph type="ctrTitle"/>
          </p:nvPr>
        </p:nvSpPr>
        <p:spPr/>
        <p:txBody>
          <a:bodyPr/>
          <a:lstStyle/>
          <a:p>
            <a:r>
              <a:rPr lang="en-US" dirty="0" smtClean="0">
                <a:solidFill>
                  <a:srgbClr val="C00000"/>
                </a:solidFill>
              </a:rPr>
              <a:t>Quality Reporting and Quality Improvement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04800" y="304800"/>
            <a:ext cx="8534400" cy="758825"/>
          </a:xfrm>
        </p:spPr>
        <p:txBody>
          <a:bodyPr/>
          <a:lstStyle/>
          <a:p>
            <a:pPr algn="l"/>
            <a:r>
              <a:rPr lang="en-US" sz="2800" dirty="0" smtClean="0"/>
              <a:t>A mountain full of data yet a finite amount of resources to handle it.</a:t>
            </a:r>
            <a:endParaRPr lang="en-US" sz="2800" dirty="0"/>
          </a:p>
        </p:txBody>
      </p:sp>
      <p:sp>
        <p:nvSpPr>
          <p:cNvPr id="611331" name="Rectangle 3"/>
          <p:cNvSpPr>
            <a:spLocks noGrp="1" noChangeArrowheads="1"/>
          </p:cNvSpPr>
          <p:nvPr>
            <p:ph sz="quarter" idx="1"/>
          </p:nvPr>
        </p:nvSpPr>
        <p:spPr/>
        <p:txBody>
          <a:bodyPr/>
          <a:lstStyle/>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b="1" dirty="0" smtClean="0"/>
          </a:p>
          <a:p>
            <a:pPr algn="ctr">
              <a:buNone/>
            </a:pPr>
            <a:r>
              <a:rPr lang="en-US" b="1" dirty="0" smtClean="0"/>
              <a:t>Target measures and target resources in the most efficient ways possible.</a:t>
            </a:r>
          </a:p>
          <a:p>
            <a:pPr>
              <a:buNone/>
            </a:pPr>
            <a:endParaRPr lang="en-US" dirty="0"/>
          </a:p>
        </p:txBody>
      </p:sp>
      <p:pic>
        <p:nvPicPr>
          <p:cNvPr id="611333" name="Picture 5" descr="mt-fuji-500"/>
          <p:cNvPicPr>
            <a:picLocks noChangeAspect="1" noChangeArrowheads="1"/>
          </p:cNvPicPr>
          <p:nvPr/>
        </p:nvPicPr>
        <p:blipFill>
          <a:blip r:embed="rId3" cstate="print"/>
          <a:srcRect/>
          <a:stretch>
            <a:fillRect/>
          </a:stretch>
        </p:blipFill>
        <p:spPr bwMode="auto">
          <a:xfrm>
            <a:off x="1752600" y="1524000"/>
            <a:ext cx="5791200" cy="3857625"/>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Quality Improvement Team</a:t>
            </a:r>
            <a:endParaRPr lang="en-US" dirty="0"/>
          </a:p>
        </p:txBody>
      </p:sp>
      <p:sp>
        <p:nvSpPr>
          <p:cNvPr id="3" name="Content Placeholder 2"/>
          <p:cNvSpPr>
            <a:spLocks noGrp="1"/>
          </p:cNvSpPr>
          <p:nvPr>
            <p:ph sz="quarter" idx="1"/>
          </p:nvPr>
        </p:nvSpPr>
        <p:spPr/>
        <p:txBody>
          <a:bodyPr/>
          <a:lstStyle/>
          <a:p>
            <a:pPr>
              <a:lnSpc>
                <a:spcPct val="90000"/>
              </a:lnSpc>
            </a:pPr>
            <a:endParaRPr lang="en-US" sz="2000" u="sng" dirty="0" smtClean="0">
              <a:solidFill>
                <a:schemeClr val="tx2"/>
              </a:solidFill>
            </a:endParaRPr>
          </a:p>
          <a:p>
            <a:pPr>
              <a:lnSpc>
                <a:spcPct val="90000"/>
              </a:lnSpc>
            </a:pPr>
            <a:r>
              <a:rPr lang="en-US" sz="2000" u="sng" dirty="0" smtClean="0">
                <a:solidFill>
                  <a:schemeClr val="tx2"/>
                </a:solidFill>
              </a:rPr>
              <a:t>President &amp; CEO</a:t>
            </a:r>
            <a:r>
              <a:rPr lang="en-US" sz="2000" dirty="0" smtClean="0">
                <a:solidFill>
                  <a:schemeClr val="tx2"/>
                </a:solidFill>
              </a:rPr>
              <a:t> – Neil Calman, MD</a:t>
            </a:r>
          </a:p>
          <a:p>
            <a:pPr>
              <a:lnSpc>
                <a:spcPct val="90000"/>
              </a:lnSpc>
              <a:buNone/>
            </a:pPr>
            <a:endParaRPr lang="en-US" sz="2000" u="sng" dirty="0" smtClean="0">
              <a:solidFill>
                <a:schemeClr val="tx2"/>
              </a:solidFill>
            </a:endParaRPr>
          </a:p>
          <a:p>
            <a:pPr>
              <a:lnSpc>
                <a:spcPct val="90000"/>
              </a:lnSpc>
            </a:pPr>
            <a:r>
              <a:rPr lang="en-US" sz="2000" u="sng" dirty="0" smtClean="0">
                <a:solidFill>
                  <a:schemeClr val="tx2"/>
                </a:solidFill>
              </a:rPr>
              <a:t>CIO</a:t>
            </a:r>
            <a:r>
              <a:rPr lang="en-US" sz="2000" dirty="0" smtClean="0">
                <a:solidFill>
                  <a:schemeClr val="tx2"/>
                </a:solidFill>
              </a:rPr>
              <a:t> - </a:t>
            </a:r>
            <a:r>
              <a:rPr lang="en-US" sz="2000" dirty="0" smtClean="0"/>
              <a:t>Weston Willett </a:t>
            </a:r>
          </a:p>
          <a:p>
            <a:pPr>
              <a:lnSpc>
                <a:spcPct val="90000"/>
              </a:lnSpc>
            </a:pPr>
            <a:endParaRPr lang="en-US" sz="2000" dirty="0" smtClean="0"/>
          </a:p>
          <a:p>
            <a:pPr>
              <a:lnSpc>
                <a:spcPct val="90000"/>
              </a:lnSpc>
            </a:pPr>
            <a:r>
              <a:rPr lang="en-US" sz="2000" u="sng" dirty="0" smtClean="0">
                <a:solidFill>
                  <a:schemeClr val="tx2"/>
                </a:solidFill>
              </a:rPr>
              <a:t>CMIO</a:t>
            </a:r>
            <a:r>
              <a:rPr lang="en-US" sz="2000" dirty="0" smtClean="0">
                <a:solidFill>
                  <a:schemeClr val="tx2"/>
                </a:solidFill>
              </a:rPr>
              <a:t> - </a:t>
            </a:r>
            <a:r>
              <a:rPr lang="en-US" sz="2000" dirty="0" smtClean="0"/>
              <a:t>Joseph Lurio MD</a:t>
            </a:r>
          </a:p>
          <a:p>
            <a:pPr>
              <a:lnSpc>
                <a:spcPct val="90000"/>
              </a:lnSpc>
            </a:pPr>
            <a:endParaRPr lang="en-US" sz="2000" dirty="0" smtClean="0">
              <a:solidFill>
                <a:schemeClr val="tx2"/>
              </a:solidFill>
            </a:endParaRPr>
          </a:p>
          <a:p>
            <a:pPr>
              <a:lnSpc>
                <a:spcPct val="90000"/>
              </a:lnSpc>
            </a:pPr>
            <a:r>
              <a:rPr lang="en-US" sz="2000" u="sng" dirty="0" smtClean="0">
                <a:solidFill>
                  <a:schemeClr val="tx2"/>
                </a:solidFill>
              </a:rPr>
              <a:t>Sr. Vice President </a:t>
            </a:r>
            <a:r>
              <a:rPr lang="en-US" sz="2000" dirty="0" smtClean="0">
                <a:solidFill>
                  <a:schemeClr val="tx2"/>
                </a:solidFill>
              </a:rPr>
              <a:t> – </a:t>
            </a:r>
            <a:r>
              <a:rPr lang="en-US" sz="2000" dirty="0" smtClean="0"/>
              <a:t>Robert Schiller, MD </a:t>
            </a:r>
          </a:p>
          <a:p>
            <a:pPr>
              <a:lnSpc>
                <a:spcPct val="90000"/>
              </a:lnSpc>
            </a:pPr>
            <a:endParaRPr lang="en-US" sz="2000" dirty="0" smtClean="0"/>
          </a:p>
          <a:p>
            <a:pPr>
              <a:lnSpc>
                <a:spcPct val="90000"/>
              </a:lnSpc>
            </a:pPr>
            <a:r>
              <a:rPr lang="en-US" sz="2000" u="sng" dirty="0" smtClean="0">
                <a:solidFill>
                  <a:schemeClr val="tx2"/>
                </a:solidFill>
              </a:rPr>
              <a:t>VP Clinical Affairs</a:t>
            </a:r>
            <a:r>
              <a:rPr lang="en-US" sz="2000" dirty="0" smtClean="0">
                <a:solidFill>
                  <a:schemeClr val="tx2"/>
                </a:solidFill>
              </a:rPr>
              <a:t>- Nicole Nurse, RN</a:t>
            </a:r>
            <a:endParaRPr lang="en-US" sz="2000" dirty="0" smtClean="0"/>
          </a:p>
          <a:p>
            <a:pPr>
              <a:lnSpc>
                <a:spcPct val="90000"/>
              </a:lnSpc>
            </a:pPr>
            <a:endParaRPr lang="en-US" sz="2000" dirty="0" smtClean="0">
              <a:solidFill>
                <a:schemeClr val="tx2"/>
              </a:solidFill>
            </a:endParaRPr>
          </a:p>
          <a:p>
            <a:pPr>
              <a:lnSpc>
                <a:spcPct val="90000"/>
              </a:lnSpc>
            </a:pPr>
            <a:r>
              <a:rPr lang="en-US" sz="2000" u="sng" dirty="0" smtClean="0">
                <a:solidFill>
                  <a:schemeClr val="tx2"/>
                </a:solidFill>
              </a:rPr>
              <a:t>Quality Reporting Analyst</a:t>
            </a:r>
            <a:r>
              <a:rPr lang="en-US" sz="2000" dirty="0" smtClean="0">
                <a:solidFill>
                  <a:schemeClr val="tx2"/>
                </a:solidFill>
              </a:rPr>
              <a:t> - </a:t>
            </a:r>
            <a:r>
              <a:rPr lang="en-US" sz="2000" dirty="0" smtClean="0"/>
              <a:t>Kwame Kitson MD </a:t>
            </a:r>
          </a:p>
          <a:p>
            <a:pPr>
              <a:lnSpc>
                <a:spcPct val="90000"/>
              </a:lnSpc>
            </a:pPr>
            <a:endParaRPr lang="en-US" sz="18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l"/>
            <a:r>
              <a:rPr lang="en-US" dirty="0" smtClean="0"/>
              <a:t>Quality Reporting Examples</a:t>
            </a:r>
            <a:endParaRPr lang="en-US" dirty="0"/>
          </a:p>
        </p:txBody>
      </p:sp>
      <p:sp>
        <p:nvSpPr>
          <p:cNvPr id="5" name="Content Placeholder 4"/>
          <p:cNvSpPr>
            <a:spLocks noGrp="1"/>
          </p:cNvSpPr>
          <p:nvPr>
            <p:ph sz="quarter" idx="1"/>
          </p:nvPr>
        </p:nvSpPr>
        <p:spPr/>
        <p:txBody>
          <a:bodyPr/>
          <a:lstStyle/>
          <a:p>
            <a:r>
              <a:rPr lang="en-US" dirty="0" smtClean="0"/>
              <a:t>TCNY reports</a:t>
            </a:r>
          </a:p>
          <a:p>
            <a:endParaRPr lang="en-US" dirty="0" smtClean="0"/>
          </a:p>
          <a:p>
            <a:r>
              <a:rPr lang="en-US" dirty="0" smtClean="0"/>
              <a:t>UDS and IDS reporting</a:t>
            </a:r>
          </a:p>
          <a:p>
            <a:endParaRPr lang="en-US" dirty="0" smtClean="0"/>
          </a:p>
          <a:p>
            <a:r>
              <a:rPr lang="en-US" dirty="0" smtClean="0"/>
              <a:t>Diabetes and HIV disease registries</a:t>
            </a:r>
          </a:p>
          <a:p>
            <a:endParaRPr lang="en-US" dirty="0" smtClean="0"/>
          </a:p>
          <a:p>
            <a:r>
              <a:rPr lang="en-US" dirty="0" smtClean="0"/>
              <a:t>Risk stratification system</a:t>
            </a:r>
          </a:p>
          <a:p>
            <a:endParaRPr lang="en-US" dirty="0" smtClean="0"/>
          </a:p>
          <a:p>
            <a:r>
              <a:rPr lang="en-US" dirty="0" smtClean="0"/>
              <a:t>Site lead quality improvement initiatives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21576" name="AutoShape 8"/>
          <p:cNvCxnSpPr>
            <a:cxnSpLocks noChangeShapeType="1"/>
            <a:endCxn id="621571" idx="2"/>
          </p:cNvCxnSpPr>
          <p:nvPr/>
        </p:nvCxnSpPr>
        <p:spPr bwMode="auto">
          <a:xfrm>
            <a:off x="4572000" y="6126163"/>
            <a:ext cx="0" cy="0"/>
          </a:xfrm>
          <a:prstGeom prst="straightConnector1">
            <a:avLst/>
          </a:prstGeom>
          <a:noFill/>
          <a:ln w="9525">
            <a:solidFill>
              <a:schemeClr val="tx1"/>
            </a:solidFill>
            <a:round/>
            <a:headEnd/>
            <a:tailEnd/>
          </a:ln>
          <a:effectLst/>
        </p:spPr>
      </p:cxnSp>
      <p:pic>
        <p:nvPicPr>
          <p:cNvPr id="12" name="Picture 11"/>
          <p:cNvPicPr>
            <a:picLocks noChangeAspect="1" noChangeArrowheads="1"/>
          </p:cNvPicPr>
          <p:nvPr/>
        </p:nvPicPr>
        <p:blipFill>
          <a:blip r:embed="rId3" cstate="print"/>
          <a:srcRect/>
          <a:stretch>
            <a:fillRect/>
          </a:stretch>
        </p:blipFill>
        <p:spPr bwMode="auto">
          <a:xfrm>
            <a:off x="0" y="1524000"/>
            <a:ext cx="9144000" cy="4876801"/>
          </a:xfrm>
          <a:prstGeom prst="rect">
            <a:avLst/>
          </a:prstGeom>
          <a:noFill/>
        </p:spPr>
      </p:pic>
      <p:sp>
        <p:nvSpPr>
          <p:cNvPr id="13" name="Title 1"/>
          <p:cNvSpPr txBox="1">
            <a:spLocks/>
          </p:cNvSpPr>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3300" dirty="0" smtClean="0">
                <a:solidFill>
                  <a:schemeClr val="accent3">
                    <a:shade val="75000"/>
                  </a:schemeClr>
                </a:solidFill>
                <a:latin typeface="+mj-lt"/>
                <a:ea typeface="+mj-ea"/>
                <a:cs typeface="+mj-cs"/>
              </a:rPr>
              <a:t>BMI</a:t>
            </a:r>
            <a:r>
              <a:rPr kumimoji="0" lang="en-US" sz="3300" b="0" i="0" u="none" strike="noStrike" kern="1200" cap="none" spc="0" normalizeH="0" baseline="0" noProof="0" dirty="0" smtClean="0">
                <a:ln>
                  <a:noFill/>
                </a:ln>
                <a:solidFill>
                  <a:schemeClr val="accent3">
                    <a:shade val="75000"/>
                  </a:schemeClr>
                </a:solidFill>
                <a:effectLst/>
                <a:uLnTx/>
                <a:uFillTx/>
                <a:latin typeface="+mj-lt"/>
                <a:ea typeface="+mj-ea"/>
                <a:cs typeface="+mj-cs"/>
              </a:rPr>
              <a:t> Screening</a:t>
            </a:r>
            <a:endParaRPr kumimoji="0" lang="en-US" sz="3300" b="0" i="0" u="none" strike="noStrike" kern="1200" cap="none" spc="0" normalizeH="0" baseline="0" noProof="0" dirty="0">
              <a:ln>
                <a:noFill/>
              </a:ln>
              <a:solidFill>
                <a:schemeClr val="accent3">
                  <a:shade val="75000"/>
                </a:schemeClr>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Depression Screening</a:t>
            </a:r>
            <a:endParaRPr lang="en-US" dirty="0"/>
          </a:p>
        </p:txBody>
      </p:sp>
      <p:sp>
        <p:nvSpPr>
          <p:cNvPr id="4" name="Content Placeholder 3"/>
          <p:cNvSpPr>
            <a:spLocks noGrp="1"/>
          </p:cNvSpPr>
          <p:nvPr>
            <p:ph sz="quarter" idx="1"/>
          </p:nvPr>
        </p:nvSpPr>
        <p:spPr/>
        <p:txBody>
          <a:bodyPr/>
          <a:lstStyle/>
          <a:p>
            <a:endParaRPr lang="en-US"/>
          </a:p>
        </p:txBody>
      </p:sp>
      <p:pic>
        <p:nvPicPr>
          <p:cNvPr id="5" name="Picture 4"/>
          <p:cNvPicPr>
            <a:picLocks noChangeAspect="1" noChangeArrowheads="1"/>
          </p:cNvPicPr>
          <p:nvPr/>
        </p:nvPicPr>
        <p:blipFill>
          <a:blip r:embed="rId3" cstate="print"/>
          <a:srcRect/>
          <a:stretch>
            <a:fillRect/>
          </a:stretch>
        </p:blipFill>
        <p:spPr bwMode="auto">
          <a:xfrm>
            <a:off x="1" y="1524000"/>
            <a:ext cx="9144000" cy="487680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3" cstate="print"/>
          <a:srcRect/>
          <a:stretch>
            <a:fillRect/>
          </a:stretch>
        </p:blipFill>
        <p:spPr bwMode="auto">
          <a:xfrm>
            <a:off x="0" y="1524000"/>
            <a:ext cx="9144000" cy="4876800"/>
          </a:xfrm>
          <a:prstGeom prst="rect">
            <a:avLst/>
          </a:prstGeom>
          <a:noFill/>
        </p:spPr>
      </p:pic>
      <p:sp>
        <p:nvSpPr>
          <p:cNvPr id="4" name="Title 3"/>
          <p:cNvSpPr>
            <a:spLocks noGrp="1"/>
          </p:cNvSpPr>
          <p:nvPr>
            <p:ph type="title"/>
          </p:nvPr>
        </p:nvSpPr>
        <p:spPr/>
        <p:txBody>
          <a:bodyPr/>
          <a:lstStyle/>
          <a:p>
            <a:pPr algn="l"/>
            <a:r>
              <a:rPr lang="en-US" dirty="0" smtClean="0"/>
              <a:t>Colon Cancer Screening</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nvGraphicFramePr>
        <p:xfrm>
          <a:off x="304800" y="990600"/>
          <a:ext cx="8382000" cy="4953000"/>
        </p:xfrm>
        <a:graphic>
          <a:graphicData uri="http://schemas.openxmlformats.org/drawingml/2006/chart">
            <c:chart xmlns:c="http://schemas.openxmlformats.org/drawingml/2006/chart" xmlns:r="http://schemas.openxmlformats.org/officeDocument/2006/relationships" r:id="rId3"/>
          </a:graphicData>
        </a:graphic>
      </p:graphicFrame>
      <p:sp>
        <p:nvSpPr>
          <p:cNvPr id="5" name="Title 4"/>
          <p:cNvSpPr>
            <a:spLocks noGrp="1"/>
          </p:cNvSpPr>
          <p:nvPr>
            <p:ph type="title"/>
          </p:nvPr>
        </p:nvSpPr>
        <p:spPr/>
        <p:txBody>
          <a:bodyPr/>
          <a:lstStyle/>
          <a:p>
            <a:pPr algn="l"/>
            <a:r>
              <a:rPr lang="en-US" dirty="0" smtClean="0"/>
              <a:t>Hypertension Control </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nvGraphicFramePr>
        <p:xfrm>
          <a:off x="0" y="1371600"/>
          <a:ext cx="8839200" cy="5029200"/>
        </p:xfrm>
        <a:graphic>
          <a:graphicData uri="http://schemas.openxmlformats.org/drawingml/2006/chart">
            <c:chart xmlns:c="http://schemas.openxmlformats.org/drawingml/2006/chart" xmlns:r="http://schemas.openxmlformats.org/officeDocument/2006/relationships" r:id="rId3"/>
          </a:graphicData>
        </a:graphic>
      </p:graphicFrame>
      <p:sp>
        <p:nvSpPr>
          <p:cNvPr id="5" name="Title 4"/>
          <p:cNvSpPr>
            <a:spLocks noGrp="1"/>
          </p:cNvSpPr>
          <p:nvPr>
            <p:ph type="title"/>
          </p:nvPr>
        </p:nvSpPr>
        <p:spPr/>
        <p:txBody>
          <a:bodyPr/>
          <a:lstStyle/>
          <a:p>
            <a:pPr algn="l"/>
            <a:r>
              <a:rPr lang="en-US" dirty="0" smtClean="0"/>
              <a:t>Hypertension Control by Race</a:t>
            </a:r>
            <a:r>
              <a:rPr lang="en-US" baseline="30000" dirty="0" smtClean="0"/>
              <a:t>1</a:t>
            </a:r>
            <a:endParaRPr lang="en-US" baseline="30000" dirty="0"/>
          </a:p>
        </p:txBody>
      </p:sp>
      <p:sp>
        <p:nvSpPr>
          <p:cNvPr id="6" name="TextBox 5"/>
          <p:cNvSpPr txBox="1"/>
          <p:nvPr/>
        </p:nvSpPr>
        <p:spPr>
          <a:xfrm>
            <a:off x="228600" y="5943600"/>
            <a:ext cx="2971800" cy="369332"/>
          </a:xfrm>
          <a:prstGeom prst="rect">
            <a:avLst/>
          </a:prstGeom>
          <a:noFill/>
        </p:spPr>
        <p:txBody>
          <a:bodyPr wrap="square" rtlCol="0">
            <a:spAutoFit/>
          </a:bodyPr>
          <a:lstStyle/>
          <a:p>
            <a:r>
              <a:rPr lang="en-US" baseline="30000" dirty="0" smtClean="0"/>
              <a:t>1</a:t>
            </a:r>
            <a:r>
              <a:rPr lang="en-US" dirty="0" smtClean="0"/>
              <a:t> UDS Measure, 2009</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228600" y="1447800"/>
          <a:ext cx="8610600" cy="4953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itle 2"/>
          <p:cNvSpPr>
            <a:spLocks noGrp="1"/>
          </p:cNvSpPr>
          <p:nvPr>
            <p:ph type="title"/>
          </p:nvPr>
        </p:nvSpPr>
        <p:spPr/>
        <p:txBody>
          <a:bodyPr/>
          <a:lstStyle/>
          <a:p>
            <a:pPr algn="l"/>
            <a:r>
              <a:rPr lang="en-US" dirty="0" smtClean="0"/>
              <a:t>Hypertension Control by Ethnicity</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Disseminating the results</a:t>
            </a:r>
            <a:endParaRPr lang="en-US" dirty="0"/>
          </a:p>
        </p:txBody>
      </p:sp>
      <p:pic>
        <p:nvPicPr>
          <p:cNvPr id="6" name="Content Placeholder 5" descr="process.gif"/>
          <p:cNvPicPr>
            <a:picLocks noGrp="1" noChangeAspect="1"/>
          </p:cNvPicPr>
          <p:nvPr>
            <p:ph sz="quarter" idx="1"/>
          </p:nvPr>
        </p:nvPicPr>
        <p:blipFill>
          <a:blip r:embed="rId3" cstate="print"/>
          <a:stretch>
            <a:fillRect/>
          </a:stretch>
        </p:blipFill>
        <p:spPr>
          <a:xfrm>
            <a:off x="1905000" y="1295400"/>
            <a:ext cx="4970360" cy="51816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Learning Objectives</a:t>
            </a:r>
            <a:endParaRPr lang="en-US" dirty="0"/>
          </a:p>
        </p:txBody>
      </p:sp>
      <p:sp>
        <p:nvSpPr>
          <p:cNvPr id="3" name="Content Placeholder 2"/>
          <p:cNvSpPr>
            <a:spLocks noGrp="1"/>
          </p:cNvSpPr>
          <p:nvPr>
            <p:ph sz="quarter" idx="1"/>
          </p:nvPr>
        </p:nvSpPr>
        <p:spPr>
          <a:xfrm>
            <a:off x="304800" y="1524000"/>
            <a:ext cx="8503920" cy="4572000"/>
          </a:xfrm>
        </p:spPr>
        <p:txBody>
          <a:bodyPr/>
          <a:lstStyle/>
          <a:p>
            <a:r>
              <a:rPr lang="en-US" sz="2600" dirty="0" smtClean="0"/>
              <a:t>How can electronic health record systems accelerate data collection for monitoring and improving quality?</a:t>
            </a:r>
          </a:p>
          <a:p>
            <a:endParaRPr lang="en-US" sz="2600" dirty="0" smtClean="0"/>
          </a:p>
          <a:p>
            <a:r>
              <a:rPr lang="en-US" sz="2600" dirty="0" smtClean="0"/>
              <a:t>Who are the key members that assist in monitoring quality data/reports and how is the information shared throughout the organization?</a:t>
            </a:r>
          </a:p>
          <a:p>
            <a:endParaRPr lang="en-US" sz="2600" dirty="0" smtClean="0"/>
          </a:p>
          <a:p>
            <a:r>
              <a:rPr lang="en-US" sz="2600" dirty="0" smtClean="0"/>
              <a:t>Now that your organization has access to data for quality reporting, how do you translate that into meaningful use?</a:t>
            </a:r>
            <a:endParaRPr lang="en-US" sz="26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p:cNvSpPr>
          <p:nvPr>
            <p:ph type="title" idx="4294967295"/>
          </p:nvPr>
        </p:nvSpPr>
        <p:spPr/>
        <p:txBody>
          <a:bodyPr/>
          <a:lstStyle/>
          <a:p>
            <a:r>
              <a:rPr lang="en-US" dirty="0" smtClean="0"/>
              <a:t>Other key points</a:t>
            </a:r>
          </a:p>
        </p:txBody>
      </p:sp>
      <p:sp>
        <p:nvSpPr>
          <p:cNvPr id="102403" name="Rectangle 3"/>
          <p:cNvSpPr>
            <a:spLocks noGrp="1"/>
          </p:cNvSpPr>
          <p:nvPr>
            <p:ph type="body" idx="4294967295"/>
          </p:nvPr>
        </p:nvSpPr>
        <p:spPr/>
        <p:txBody>
          <a:bodyPr/>
          <a:lstStyle/>
          <a:p>
            <a:r>
              <a:rPr lang="en-US" smtClean="0"/>
              <a:t>Set reporting priorities </a:t>
            </a:r>
          </a:p>
          <a:p>
            <a:endParaRPr lang="en-US" smtClean="0"/>
          </a:p>
          <a:p>
            <a:r>
              <a:rPr lang="en-US" smtClean="0"/>
              <a:t>Participate in team member meetings</a:t>
            </a:r>
          </a:p>
          <a:p>
            <a:endParaRPr lang="en-US" smtClean="0"/>
          </a:p>
          <a:p>
            <a:r>
              <a:rPr lang="en-US" smtClean="0"/>
              <a:t>Maintain good documentation</a:t>
            </a:r>
          </a:p>
          <a:p>
            <a:endParaRPr lang="en-US" smtClean="0"/>
          </a:p>
          <a:p>
            <a:endParaRPr lang="en-US"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Thank You</a:t>
            </a:r>
            <a:endParaRPr lang="en-US" dirty="0"/>
          </a:p>
        </p:txBody>
      </p:sp>
      <p:sp>
        <p:nvSpPr>
          <p:cNvPr id="5" name="Content Placeholder 4"/>
          <p:cNvSpPr>
            <a:spLocks noGrp="1"/>
          </p:cNvSpPr>
          <p:nvPr>
            <p:ph sz="quarter" idx="1"/>
          </p:nvPr>
        </p:nvSpPr>
        <p:spPr>
          <a:solidFill>
            <a:schemeClr val="bg2"/>
          </a:solidFill>
        </p:spPr>
        <p:txBody>
          <a:bodyPr/>
          <a:lstStyle/>
          <a:p>
            <a:pPr algn="ctr">
              <a:buNone/>
            </a:pPr>
            <a:endParaRPr lang="en-US" dirty="0" smtClean="0"/>
          </a:p>
          <a:p>
            <a:pPr algn="ctr">
              <a:buNone/>
            </a:pPr>
            <a:r>
              <a:rPr lang="en-US" dirty="0" smtClean="0"/>
              <a:t>Contact Information:</a:t>
            </a:r>
          </a:p>
          <a:p>
            <a:pPr algn="ctr">
              <a:buNone/>
            </a:pPr>
            <a:endParaRPr lang="en-US" dirty="0" smtClean="0"/>
          </a:p>
          <a:p>
            <a:pPr lvl="1" algn="ctr">
              <a:buNone/>
            </a:pPr>
            <a:r>
              <a:rPr lang="en-US" dirty="0" smtClean="0"/>
              <a:t>Michelle Pichardo</a:t>
            </a:r>
          </a:p>
          <a:p>
            <a:pPr lvl="1" algn="ctr">
              <a:buNone/>
            </a:pPr>
            <a:r>
              <a:rPr lang="en-US" dirty="0" smtClean="0">
                <a:solidFill>
                  <a:schemeClr val="tx1"/>
                </a:solidFill>
              </a:rPr>
              <a:t>Email: mpichardo@institute2000.org</a:t>
            </a:r>
          </a:p>
          <a:p>
            <a:pPr lvl="1" algn="ctr">
              <a:buNone/>
            </a:pPr>
            <a:r>
              <a:rPr lang="en-US" dirty="0" smtClean="0"/>
              <a:t>Phone: 212-633-0800 ext.1279</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4294967295"/>
          </p:nvPr>
        </p:nvGraphicFramePr>
        <p:xfrm>
          <a:off x="228600" y="228600"/>
          <a:ext cx="8613775" cy="6400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Goal of Quality Improvement</a:t>
            </a:r>
            <a:endParaRPr lang="en-US" dirty="0"/>
          </a:p>
        </p:txBody>
      </p:sp>
      <p:sp>
        <p:nvSpPr>
          <p:cNvPr id="3" name="Content Placeholder 2"/>
          <p:cNvSpPr>
            <a:spLocks noGrp="1"/>
          </p:cNvSpPr>
          <p:nvPr>
            <p:ph sz="quarter" idx="1"/>
          </p:nvPr>
        </p:nvSpPr>
        <p:spPr/>
        <p:txBody>
          <a:bodyPr/>
          <a:lstStyle/>
          <a:p>
            <a:endParaRPr lang="en-US" dirty="0" smtClean="0"/>
          </a:p>
          <a:p>
            <a:r>
              <a:rPr lang="en-US" dirty="0" smtClean="0"/>
              <a:t>To reach the state of TQM (Total Quality Management).</a:t>
            </a:r>
          </a:p>
          <a:p>
            <a:endParaRPr lang="en-US" dirty="0" smtClean="0"/>
          </a:p>
          <a:p>
            <a:r>
              <a:rPr lang="en-US" dirty="0" smtClean="0"/>
              <a:t>Where all aspects of the organization are working towards improving quality.</a:t>
            </a:r>
          </a:p>
          <a:p>
            <a:pPr>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algn="l"/>
            <a:r>
              <a:rPr lang="en-US" dirty="0" smtClean="0">
                <a:solidFill>
                  <a:srgbClr val="164C6C"/>
                </a:solidFill>
              </a:rPr>
              <a:t>Get to Know Your Data</a:t>
            </a:r>
          </a:p>
        </p:txBody>
      </p:sp>
      <p:sp>
        <p:nvSpPr>
          <p:cNvPr id="16387" name="Rectangle 3"/>
          <p:cNvSpPr>
            <a:spLocks noGrp="1" noChangeArrowheads="1"/>
          </p:cNvSpPr>
          <p:nvPr>
            <p:ph type="body" idx="1"/>
          </p:nvPr>
        </p:nvSpPr>
        <p:spPr>
          <a:xfrm>
            <a:off x="301625" y="1527175"/>
            <a:ext cx="8504238" cy="4572000"/>
          </a:xfrm>
        </p:spPr>
        <p:txBody>
          <a:bodyPr/>
          <a:lstStyle/>
          <a:p>
            <a:endParaRPr lang="en-US" smtClean="0"/>
          </a:p>
          <a:p>
            <a:endParaRPr lang="en-US" smtClean="0"/>
          </a:p>
        </p:txBody>
      </p:sp>
      <p:pic>
        <p:nvPicPr>
          <p:cNvPr id="16389" name="Picture 5" descr="data overload"/>
          <p:cNvPicPr>
            <a:picLocks noChangeAspect="1" noChangeArrowheads="1"/>
          </p:cNvPicPr>
          <p:nvPr/>
        </p:nvPicPr>
        <p:blipFill>
          <a:blip r:embed="rId3" cstate="print"/>
          <a:srcRect/>
          <a:stretch>
            <a:fillRect/>
          </a:stretch>
        </p:blipFill>
        <p:spPr bwMode="auto">
          <a:xfrm>
            <a:off x="381000" y="1568450"/>
            <a:ext cx="8305800" cy="467995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algn="l"/>
            <a:r>
              <a:rPr lang="en-US" dirty="0" smtClean="0">
                <a:solidFill>
                  <a:srgbClr val="164C6C"/>
                </a:solidFill>
              </a:rPr>
              <a:t>Build a Data Dictionary</a:t>
            </a:r>
          </a:p>
        </p:txBody>
      </p:sp>
      <p:pic>
        <p:nvPicPr>
          <p:cNvPr id="240642" name="Picture 2" descr="http://internetadvertisingdictionary.com/images/Open_Book-for-dictionary-site.jpg"/>
          <p:cNvPicPr>
            <a:picLocks noChangeAspect="1" noChangeArrowheads="1"/>
          </p:cNvPicPr>
          <p:nvPr/>
        </p:nvPicPr>
        <p:blipFill>
          <a:blip r:embed="rId3" cstate="print"/>
          <a:srcRect/>
          <a:stretch>
            <a:fillRect/>
          </a:stretch>
        </p:blipFill>
        <p:spPr bwMode="auto">
          <a:xfrm>
            <a:off x="1524000" y="1905000"/>
            <a:ext cx="6000750" cy="39624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fld id="{5465C814-5B03-40A2-8700-532C1BAB8301}" type="slidenum">
              <a:rPr lang="en-US"/>
              <a:pPr/>
              <a:t>7</a:t>
            </a:fld>
            <a:endParaRPr lang="en-US" dirty="0"/>
          </a:p>
        </p:txBody>
      </p:sp>
      <p:sp>
        <p:nvSpPr>
          <p:cNvPr id="300036" name="Rectangle 4"/>
          <p:cNvSpPr>
            <a:spLocks noGrp="1" noChangeArrowheads="1"/>
          </p:cNvSpPr>
          <p:nvPr>
            <p:ph type="title"/>
          </p:nvPr>
        </p:nvSpPr>
        <p:spPr>
          <a:xfrm>
            <a:off x="304800" y="304800"/>
            <a:ext cx="8534400" cy="758952"/>
          </a:xfrm>
        </p:spPr>
        <p:txBody>
          <a:bodyPr/>
          <a:lstStyle/>
          <a:p>
            <a:pPr algn="l"/>
            <a:r>
              <a:rPr lang="en-US" sz="2800" dirty="0" smtClean="0"/>
              <a:t>Define All Key Elements Captured by the EHR</a:t>
            </a:r>
            <a:endParaRPr lang="en-US" sz="2800" dirty="0"/>
          </a:p>
        </p:txBody>
      </p:sp>
      <p:sp>
        <p:nvSpPr>
          <p:cNvPr id="300037" name="Rectangle 5"/>
          <p:cNvSpPr>
            <a:spLocks noGrp="1" noChangeArrowheads="1"/>
          </p:cNvSpPr>
          <p:nvPr>
            <p:ph type="body" sz="half" idx="1"/>
          </p:nvPr>
        </p:nvSpPr>
        <p:spPr/>
        <p:txBody>
          <a:bodyPr/>
          <a:lstStyle/>
          <a:p>
            <a:endParaRPr lang="en-US" i="1" dirty="0" smtClean="0"/>
          </a:p>
          <a:p>
            <a:r>
              <a:rPr lang="en-US" sz="2400" dirty="0" smtClean="0"/>
              <a:t>Patient </a:t>
            </a:r>
            <a:r>
              <a:rPr lang="en-US" sz="2400" dirty="0"/>
              <a:t>Address</a:t>
            </a:r>
          </a:p>
          <a:p>
            <a:r>
              <a:rPr lang="en-US" sz="2400" dirty="0"/>
              <a:t>Race / Age / Gender</a:t>
            </a:r>
          </a:p>
          <a:p>
            <a:r>
              <a:rPr lang="en-US" sz="2400" dirty="0"/>
              <a:t>Medical history </a:t>
            </a:r>
            <a:endParaRPr lang="en-US" sz="2400" dirty="0" smtClean="0"/>
          </a:p>
          <a:p>
            <a:r>
              <a:rPr lang="en-US" sz="2400" dirty="0" smtClean="0"/>
              <a:t>Social history</a:t>
            </a:r>
            <a:endParaRPr lang="en-US" sz="2400" dirty="0"/>
          </a:p>
          <a:p>
            <a:endParaRPr lang="en-US" sz="2400" dirty="0"/>
          </a:p>
          <a:p>
            <a:r>
              <a:rPr lang="en-US" sz="2400" dirty="0"/>
              <a:t>Provider Location</a:t>
            </a:r>
          </a:p>
          <a:p>
            <a:r>
              <a:rPr lang="en-US" sz="2400" dirty="0"/>
              <a:t>Reason for visit</a:t>
            </a:r>
          </a:p>
          <a:p>
            <a:r>
              <a:rPr lang="en-US" sz="2400" dirty="0"/>
              <a:t>Problem list</a:t>
            </a:r>
          </a:p>
          <a:p>
            <a:endParaRPr lang="en-US" dirty="0"/>
          </a:p>
          <a:p>
            <a:endParaRPr lang="en-US" dirty="0"/>
          </a:p>
          <a:p>
            <a:endParaRPr lang="en-US" dirty="0"/>
          </a:p>
          <a:p>
            <a:endParaRPr lang="en-US" dirty="0"/>
          </a:p>
          <a:p>
            <a:endParaRPr lang="en-US" dirty="0"/>
          </a:p>
          <a:p>
            <a:endParaRPr lang="en-US" dirty="0"/>
          </a:p>
        </p:txBody>
      </p:sp>
      <p:sp>
        <p:nvSpPr>
          <p:cNvPr id="300038" name="Rectangle 6"/>
          <p:cNvSpPr>
            <a:spLocks noGrp="1" noChangeArrowheads="1"/>
          </p:cNvSpPr>
          <p:nvPr>
            <p:ph type="body" sz="half" idx="2"/>
          </p:nvPr>
        </p:nvSpPr>
        <p:spPr/>
        <p:txBody>
          <a:bodyPr/>
          <a:lstStyle/>
          <a:p>
            <a:endParaRPr lang="en-US" dirty="0" smtClean="0"/>
          </a:p>
          <a:p>
            <a:r>
              <a:rPr lang="en-US" sz="2400" dirty="0" smtClean="0"/>
              <a:t>Temperature</a:t>
            </a:r>
          </a:p>
          <a:p>
            <a:r>
              <a:rPr lang="en-US" sz="2400" dirty="0" smtClean="0"/>
              <a:t>Blood pressure</a:t>
            </a:r>
          </a:p>
          <a:p>
            <a:r>
              <a:rPr lang="en-US" sz="2400" dirty="0" smtClean="0"/>
              <a:t>Height/weight</a:t>
            </a:r>
            <a:endParaRPr lang="en-US" sz="2400" dirty="0"/>
          </a:p>
          <a:p>
            <a:r>
              <a:rPr lang="en-US" sz="2400" dirty="0"/>
              <a:t>Respirations</a:t>
            </a:r>
          </a:p>
          <a:p>
            <a:endParaRPr lang="en-US" sz="2400" dirty="0"/>
          </a:p>
          <a:p>
            <a:r>
              <a:rPr lang="en-US" sz="2400" dirty="0"/>
              <a:t>Procedures</a:t>
            </a:r>
          </a:p>
          <a:p>
            <a:r>
              <a:rPr lang="en-US" sz="2400" dirty="0"/>
              <a:t>Medications</a:t>
            </a:r>
          </a:p>
          <a:p>
            <a:r>
              <a:rPr lang="en-US" sz="2400" dirty="0"/>
              <a:t>Lab results</a:t>
            </a:r>
          </a:p>
          <a:p>
            <a:r>
              <a:rPr lang="en-US" sz="2400" dirty="0"/>
              <a:t>Diagnoses</a:t>
            </a:r>
          </a:p>
          <a:p>
            <a:endParaRPr lang="en-US" i="1" dirty="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algn="l"/>
            <a:r>
              <a:rPr lang="en-US" dirty="0" smtClean="0"/>
              <a:t>Take the Time to QA the Data</a:t>
            </a:r>
          </a:p>
        </p:txBody>
      </p:sp>
      <p:pic>
        <p:nvPicPr>
          <p:cNvPr id="230402" name="Picture 2" descr="http://kleenimagecontractor.com/kleenimagecontractor/janitor%20cleaning%20miami%20dade%20maids%20janitor%20miami%20florida%20cleaning%20service%5Bmiami%20cleaning%20service%5D%20condo%20cleaning%20apartment%20cleaning%20house%20cleaning%20service%20in%20miami%20dade.gif"/>
          <p:cNvPicPr>
            <a:picLocks noChangeAspect="1" noChangeArrowheads="1" noCrop="1"/>
          </p:cNvPicPr>
          <p:nvPr/>
        </p:nvPicPr>
        <p:blipFill>
          <a:blip r:embed="rId3" cstate="print"/>
          <a:srcRect/>
          <a:stretch>
            <a:fillRect/>
          </a:stretch>
        </p:blipFill>
        <p:spPr bwMode="auto">
          <a:xfrm>
            <a:off x="2667000" y="1981200"/>
            <a:ext cx="3505200" cy="4201438"/>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algn="l"/>
            <a:r>
              <a:rPr lang="en-US" sz="2900" dirty="0" smtClean="0">
                <a:solidFill>
                  <a:srgbClr val="164C6C"/>
                </a:solidFill>
              </a:rPr>
              <a:t>Document and Define the Measures and Metrics </a:t>
            </a:r>
          </a:p>
        </p:txBody>
      </p:sp>
      <p:sp>
        <p:nvSpPr>
          <p:cNvPr id="20483" name="Rectangle 3"/>
          <p:cNvSpPr>
            <a:spLocks noGrp="1" noChangeArrowheads="1"/>
          </p:cNvSpPr>
          <p:nvPr>
            <p:ph type="body" sz="half" idx="1"/>
          </p:nvPr>
        </p:nvSpPr>
        <p:spPr>
          <a:xfrm>
            <a:off x="4645025" y="1524000"/>
            <a:ext cx="4191000" cy="4598988"/>
          </a:xfrm>
        </p:spPr>
        <p:txBody>
          <a:bodyPr/>
          <a:lstStyle/>
          <a:p>
            <a:pPr>
              <a:lnSpc>
                <a:spcPct val="80000"/>
              </a:lnSpc>
            </a:pPr>
            <a:endParaRPr lang="en-US" sz="2300" dirty="0" smtClean="0"/>
          </a:p>
          <a:p>
            <a:pPr>
              <a:lnSpc>
                <a:spcPct val="80000"/>
              </a:lnSpc>
            </a:pPr>
            <a:r>
              <a:rPr lang="en-US" sz="2300" dirty="0" smtClean="0"/>
              <a:t>Identify the specific parameters.</a:t>
            </a:r>
          </a:p>
          <a:p>
            <a:pPr>
              <a:lnSpc>
                <a:spcPct val="80000"/>
              </a:lnSpc>
            </a:pPr>
            <a:endParaRPr lang="en-US" sz="2300" dirty="0" smtClean="0"/>
          </a:p>
          <a:p>
            <a:pPr>
              <a:lnSpc>
                <a:spcPct val="80000"/>
              </a:lnSpc>
            </a:pPr>
            <a:endParaRPr lang="en-US" sz="2300" dirty="0" smtClean="0"/>
          </a:p>
          <a:p>
            <a:pPr>
              <a:lnSpc>
                <a:spcPct val="80000"/>
              </a:lnSpc>
            </a:pPr>
            <a:r>
              <a:rPr lang="en-US" sz="2300" dirty="0" smtClean="0"/>
              <a:t>Share with project team. </a:t>
            </a:r>
          </a:p>
          <a:p>
            <a:pPr>
              <a:lnSpc>
                <a:spcPct val="80000"/>
              </a:lnSpc>
            </a:pPr>
            <a:endParaRPr lang="en-US" sz="2300" dirty="0" smtClean="0"/>
          </a:p>
          <a:p>
            <a:pPr>
              <a:lnSpc>
                <a:spcPct val="80000"/>
              </a:lnSpc>
            </a:pPr>
            <a:endParaRPr lang="en-US" sz="2300" dirty="0" smtClean="0"/>
          </a:p>
          <a:p>
            <a:pPr>
              <a:lnSpc>
                <a:spcPct val="80000"/>
              </a:lnSpc>
            </a:pPr>
            <a:r>
              <a:rPr lang="en-US" sz="2300" dirty="0" smtClean="0"/>
              <a:t>Review a test run of the report.</a:t>
            </a:r>
          </a:p>
          <a:p>
            <a:pPr>
              <a:lnSpc>
                <a:spcPct val="80000"/>
              </a:lnSpc>
            </a:pPr>
            <a:endParaRPr lang="en-US" sz="2300" dirty="0" smtClean="0"/>
          </a:p>
          <a:p>
            <a:pPr>
              <a:lnSpc>
                <a:spcPct val="80000"/>
              </a:lnSpc>
            </a:pPr>
            <a:r>
              <a:rPr lang="en-US" sz="2300" dirty="0" smtClean="0"/>
              <a:t>Decide how often the report with run.</a:t>
            </a:r>
            <a:endParaRPr lang="en-US" sz="2000" dirty="0" smtClean="0"/>
          </a:p>
          <a:p>
            <a:pPr>
              <a:lnSpc>
                <a:spcPct val="80000"/>
              </a:lnSpc>
            </a:pPr>
            <a:endParaRPr lang="en-US" sz="2000" dirty="0" smtClean="0"/>
          </a:p>
        </p:txBody>
      </p:sp>
      <p:pic>
        <p:nvPicPr>
          <p:cNvPr id="20486" name="Picture 6" descr="MPj04386800000[1]"/>
          <p:cNvPicPr>
            <a:picLocks noGrp="1" noChangeAspect="1" noChangeArrowheads="1"/>
          </p:cNvPicPr>
          <p:nvPr>
            <p:ph sz="half" idx="4294967295"/>
          </p:nvPr>
        </p:nvPicPr>
        <p:blipFill>
          <a:blip r:embed="rId3" cstate="print"/>
          <a:srcRect/>
          <a:stretch>
            <a:fillRect/>
          </a:stretch>
        </p:blipFill>
        <p:spPr>
          <a:xfrm>
            <a:off x="301625" y="2425700"/>
            <a:ext cx="4191000" cy="2794000"/>
          </a:xfr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4570</TotalTime>
  <Words>620</Words>
  <Application>Microsoft Office PowerPoint</Application>
  <PresentationFormat>On-screen Show (4:3)</PresentationFormat>
  <Paragraphs>146</Paragraphs>
  <Slides>21</Slides>
  <Notes>18</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Civic</vt:lpstr>
      <vt:lpstr>Quality Reporting and Quality Improvement</vt:lpstr>
      <vt:lpstr>Learning Objectives</vt:lpstr>
      <vt:lpstr>Slide 3</vt:lpstr>
      <vt:lpstr>Goal of Quality Improvement</vt:lpstr>
      <vt:lpstr>Get to Know Your Data</vt:lpstr>
      <vt:lpstr>Build a Data Dictionary</vt:lpstr>
      <vt:lpstr>Define All Key Elements Captured by the EHR</vt:lpstr>
      <vt:lpstr>Take the Time to QA the Data</vt:lpstr>
      <vt:lpstr>Document and Define the Measures and Metrics </vt:lpstr>
      <vt:lpstr>A mountain full of data yet a finite amount of resources to handle it.</vt:lpstr>
      <vt:lpstr>Quality Improvement Team</vt:lpstr>
      <vt:lpstr>Quality Reporting Examples</vt:lpstr>
      <vt:lpstr>Slide 13</vt:lpstr>
      <vt:lpstr>Depression Screening</vt:lpstr>
      <vt:lpstr>Colon Cancer Screening</vt:lpstr>
      <vt:lpstr>Hypertension Control </vt:lpstr>
      <vt:lpstr>Hypertension Control by Race1</vt:lpstr>
      <vt:lpstr>Hypertension Control by Ethnicity</vt:lpstr>
      <vt:lpstr>Disseminating the results</vt:lpstr>
      <vt:lpstr>Other key points</vt:lpstr>
      <vt:lpstr>Thank You</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Quality Reporting: How to Get the Data you Want?</dc:title>
  <dc:creator>raul</dc:creator>
  <cp:lastModifiedBy> </cp:lastModifiedBy>
  <cp:revision>244</cp:revision>
  <dcterms:created xsi:type="dcterms:W3CDTF">2009-07-04T21:07:52Z</dcterms:created>
  <dcterms:modified xsi:type="dcterms:W3CDTF">2010-09-29T21:27:56Z</dcterms:modified>
</cp:coreProperties>
</file>