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3" r:id="rId6"/>
    <p:sldId id="270" r:id="rId7"/>
    <p:sldId id="259" r:id="rId8"/>
    <p:sldId id="264" r:id="rId9"/>
    <p:sldId id="260" r:id="rId10"/>
    <p:sldId id="265" r:id="rId11"/>
    <p:sldId id="271" r:id="rId12"/>
    <p:sldId id="267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018"/>
    <a:srgbClr val="336600"/>
    <a:srgbClr val="043604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8304-6D75-4624-962B-1CB92F907CD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9ADC1-70A9-4719-BA24-67D4B3DE9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9ADC1-70A9-4719-BA24-67D4B3DE9B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14923-766E-46F0-B1A7-4C579F1A59B9}" type="datetimeFigureOut">
              <a:rPr lang="en-US" smtClean="0"/>
              <a:pPr/>
              <a:t>9/29/2010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C43266-0010-4781-A923-51E56522E3B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 Management and Meaningful 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Elizabeth I. Molina Ortiz</a:t>
            </a:r>
          </a:p>
          <a:p>
            <a:r>
              <a:rPr lang="en-US" dirty="0" smtClean="0"/>
              <a:t>Diabetes Medical Director</a:t>
            </a:r>
          </a:p>
          <a:p>
            <a:r>
              <a:rPr lang="en-US" dirty="0" smtClean="0"/>
              <a:t>Institute for Family Health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715000"/>
            <a:ext cx="1143000" cy="104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15819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NCQA Diabetes Recognition Program Standards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l="16667" t="30000" r="16667" b="27778"/>
          <a:stretch>
            <a:fillRect/>
          </a:stretch>
        </p:blipFill>
        <p:spPr bwMode="auto">
          <a:xfrm>
            <a:off x="914400" y="2590800"/>
            <a:ext cx="6858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 rot="16200000">
            <a:off x="1377158" y="3956842"/>
            <a:ext cx="522285" cy="685801"/>
          </a:xfrm>
          <a:prstGeom prst="downArrow">
            <a:avLst>
              <a:gd name="adj1" fmla="val 50000"/>
              <a:gd name="adj2" fmla="val 37367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16200000">
            <a:off x="310358" y="4642642"/>
            <a:ext cx="522285" cy="685801"/>
          </a:xfrm>
          <a:prstGeom prst="downArrow">
            <a:avLst>
              <a:gd name="adj1" fmla="val 50000"/>
              <a:gd name="adj2" fmla="val 37367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6019800"/>
            <a:ext cx="808973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15000"/>
            <a:ext cx="8534400" cy="762000"/>
          </a:xfrm>
        </p:spPr>
        <p:txBody>
          <a:bodyPr/>
          <a:lstStyle/>
          <a:p>
            <a:r>
              <a:rPr lang="en-US" dirty="0" smtClean="0"/>
              <a:t>Uncontrolled measures highlighted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13000" r="10921" b="18000"/>
          <a:stretch>
            <a:fillRect/>
          </a:stretch>
        </p:blipFill>
        <p:spPr bwMode="auto">
          <a:xfrm>
            <a:off x="304800" y="838200"/>
            <a:ext cx="7176168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l="24802" t="3358" r="44167" b="47080"/>
          <a:stretch>
            <a:fillRect/>
          </a:stretch>
        </p:blipFill>
        <p:spPr bwMode="auto">
          <a:xfrm>
            <a:off x="5200651" y="3238500"/>
            <a:ext cx="3943349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 cstate="print"/>
          <a:srcRect l="24386" t="21490" r="26840" b="20826"/>
          <a:stretch>
            <a:fillRect/>
          </a:stretch>
        </p:blipFill>
        <p:spPr bwMode="auto">
          <a:xfrm>
            <a:off x="0" y="0"/>
            <a:ext cx="590460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 rot="16200000">
            <a:off x="3366294" y="2272506"/>
            <a:ext cx="333375" cy="665162"/>
          </a:xfrm>
          <a:prstGeom prst="downArrow">
            <a:avLst>
              <a:gd name="adj1" fmla="val 50000"/>
              <a:gd name="adj2" fmla="val 49881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 rot="16200000">
            <a:off x="6414294" y="4787108"/>
            <a:ext cx="333375" cy="665162"/>
          </a:xfrm>
          <a:prstGeom prst="downArrow">
            <a:avLst>
              <a:gd name="adj1" fmla="val 50000"/>
              <a:gd name="adj2" fmla="val 49881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457200" y="4800600"/>
            <a:ext cx="4419600" cy="114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Download, sort, select and identify patients for multiple types of targeted outreach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 l="19467" t="16084" r="19632" b="21298"/>
          <a:stretch>
            <a:fillRect/>
          </a:stretch>
        </p:blipFill>
        <p:spPr bwMode="auto">
          <a:xfrm>
            <a:off x="609600" y="1066800"/>
            <a:ext cx="81534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 rot="16200000" flipH="1">
            <a:off x="2727324" y="1463676"/>
            <a:ext cx="228601" cy="958849"/>
          </a:xfrm>
          <a:prstGeom prst="downArrow">
            <a:avLst>
              <a:gd name="adj1" fmla="val 50000"/>
              <a:gd name="adj2" fmla="val 119034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rot="16200000">
            <a:off x="1019969" y="1342231"/>
            <a:ext cx="454025" cy="665163"/>
          </a:xfrm>
          <a:prstGeom prst="downArrow">
            <a:avLst>
              <a:gd name="adj1" fmla="val 50000"/>
              <a:gd name="adj2" fmla="val 42755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29600" y="6055996"/>
            <a:ext cx="769306" cy="701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838200"/>
            <a:ext cx="44577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10"/>
          <p:cNvSpPr txBox="1">
            <a:spLocks/>
          </p:cNvSpPr>
          <p:nvPr/>
        </p:nvSpPr>
        <p:spPr>
          <a:xfrm>
            <a:off x="381000" y="5486400"/>
            <a:ext cx="441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Track</a:t>
            </a:r>
            <a:r>
              <a:rPr lang="en-US" sz="2000" dirty="0" smtClean="0"/>
              <a:t> disparities; measure improvements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American Association of Diabetic Educators Accreditation</a:t>
            </a:r>
          </a:p>
          <a:p>
            <a:endParaRPr lang="en-US" dirty="0" smtClean="0"/>
          </a:p>
          <a:p>
            <a:r>
              <a:rPr lang="en-US" dirty="0" smtClean="0"/>
              <a:t>NCQA Diabetes Recognition Program:</a:t>
            </a:r>
          </a:p>
          <a:p>
            <a:pPr lvl="1"/>
            <a:r>
              <a:rPr lang="en-US" dirty="0" smtClean="0"/>
              <a:t>E. 13</a:t>
            </a:r>
            <a:r>
              <a:rPr lang="en-US" baseline="30000" dirty="0" smtClean="0"/>
              <a:t>th</a:t>
            </a:r>
            <a:r>
              <a:rPr lang="en-US" dirty="0" smtClean="0"/>
              <a:t> Street Family Health Center</a:t>
            </a:r>
          </a:p>
          <a:p>
            <a:pPr lvl="1"/>
            <a:r>
              <a:rPr lang="en-US" dirty="0" smtClean="0"/>
              <a:t>Sidney / Phillips Family Health Center</a:t>
            </a:r>
          </a:p>
          <a:p>
            <a:pPr lvl="1"/>
            <a:r>
              <a:rPr lang="en-US" dirty="0" smtClean="0"/>
              <a:t>Amsterdam Family Health Center</a:t>
            </a:r>
          </a:p>
          <a:p>
            <a:pPr lvl="1"/>
            <a:r>
              <a:rPr lang="en-US" dirty="0" smtClean="0"/>
              <a:t>Mt Hope Family Health Center</a:t>
            </a:r>
          </a:p>
          <a:p>
            <a:pPr lvl="1"/>
            <a:r>
              <a:rPr lang="en-US" dirty="0" smtClean="0"/>
              <a:t>Hyde Park Family Health Center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9933" y="6019800"/>
            <a:ext cx="808973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Highlighted Stage 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Implement </a:t>
            </a:r>
            <a:r>
              <a:rPr lang="en-US" dirty="0"/>
              <a:t>clinical decision support </a:t>
            </a:r>
            <a:r>
              <a:rPr lang="en-US" dirty="0" smtClean="0"/>
              <a:t>rules</a:t>
            </a:r>
          </a:p>
          <a:p>
            <a:endParaRPr lang="en-US" dirty="0" smtClean="0"/>
          </a:p>
          <a:p>
            <a:r>
              <a:rPr lang="en-US" dirty="0" smtClean="0"/>
              <a:t>Generate </a:t>
            </a:r>
            <a:r>
              <a:rPr lang="en-US" dirty="0"/>
              <a:t>list of patients by specific </a:t>
            </a:r>
            <a:r>
              <a:rPr lang="en-US" dirty="0" smtClean="0"/>
              <a:t>condition</a:t>
            </a:r>
          </a:p>
          <a:p>
            <a:endParaRPr lang="en-US" dirty="0" smtClean="0"/>
          </a:p>
          <a:p>
            <a:r>
              <a:rPr lang="en-US" dirty="0" smtClean="0"/>
              <a:t>Report </a:t>
            </a:r>
            <a:r>
              <a:rPr lang="en-US" dirty="0"/>
              <a:t>ambulatory quality measures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5943600"/>
            <a:ext cx="838200" cy="76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Decision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  support implementation of clinical decision support rules; generate real-time alerts based on those rules</a:t>
            </a:r>
          </a:p>
          <a:p>
            <a:endParaRPr lang="en-US" dirty="0"/>
          </a:p>
          <a:p>
            <a:r>
              <a:rPr lang="en-US" dirty="0" smtClean="0"/>
              <a:t>One clinical decision support rule must be implemented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77200" y="5943600"/>
            <a:ext cx="838200" cy="76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Actionable Alert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18349" t="24444" r="3670" b="46667"/>
          <a:stretch>
            <a:fillRect/>
          </a:stretch>
        </p:blipFill>
        <p:spPr bwMode="auto">
          <a:xfrm>
            <a:off x="609600" y="3581400"/>
            <a:ext cx="7010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 rot="16200000">
            <a:off x="986632" y="5795168"/>
            <a:ext cx="541338" cy="685802"/>
          </a:xfrm>
          <a:prstGeom prst="down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A1c point of care 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results available at start of visit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comprehensive foot and sensor</a:t>
            </a:r>
            <a:r>
              <a:rPr lang="en-US" sz="2600" dirty="0" smtClean="0"/>
              <a:t>y exam – monofilament completed during nursing intake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 rot="16200000">
            <a:off x="986632" y="4271168"/>
            <a:ext cx="541338" cy="685802"/>
          </a:xfrm>
          <a:prstGeom prst="down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5943600"/>
            <a:ext cx="838200" cy="76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1295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Great Improvement in </a:t>
            </a:r>
            <a:br>
              <a:rPr lang="en-US" sz="4000" dirty="0" smtClean="0"/>
            </a:br>
            <a:r>
              <a:rPr lang="en-US" sz="4000" dirty="0" smtClean="0"/>
              <a:t>completion, documentation and reporting </a:t>
            </a:r>
            <a:endParaRPr lang="en-US" sz="4000" dirty="0"/>
          </a:p>
        </p:txBody>
      </p:sp>
      <p:pic>
        <p:nvPicPr>
          <p:cNvPr id="4" name="Content Placeholder 3" descr="Loading Neuro..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4600" y="2667000"/>
            <a:ext cx="3886200" cy="39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5943600"/>
            <a:ext cx="838200" cy="764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</a:t>
            </a:r>
            <a:r>
              <a:rPr lang="en-US" dirty="0" err="1" smtClean="0"/>
              <a:t>Smartset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2819400" cy="3962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In one screen, </a:t>
            </a:r>
          </a:p>
          <a:p>
            <a:pPr>
              <a:buNone/>
            </a:pPr>
            <a:r>
              <a:rPr lang="en-US" sz="2400" dirty="0" smtClean="0"/>
              <a:t>provider can:</a:t>
            </a:r>
          </a:p>
          <a:p>
            <a:pPr lvl="1"/>
            <a:r>
              <a:rPr lang="en-US" sz="2200" dirty="0" smtClean="0"/>
              <a:t>Complete disease-specific documentation</a:t>
            </a:r>
          </a:p>
          <a:p>
            <a:pPr lvl="1"/>
            <a:r>
              <a:rPr lang="en-US" sz="2200" dirty="0" smtClean="0"/>
              <a:t>Order labs</a:t>
            </a:r>
          </a:p>
          <a:p>
            <a:pPr lvl="1"/>
            <a:r>
              <a:rPr lang="en-US" sz="2200" dirty="0" smtClean="0"/>
              <a:t>Send referrals</a:t>
            </a:r>
          </a:p>
          <a:p>
            <a:pPr lvl="1"/>
            <a:r>
              <a:rPr lang="en-US" sz="2200" dirty="0" smtClean="0"/>
              <a:t>Choose diagnosis</a:t>
            </a:r>
          </a:p>
          <a:p>
            <a:pPr lvl="1"/>
            <a:r>
              <a:rPr lang="en-US" sz="2200" dirty="0" smtClean="0"/>
              <a:t>Print patient instructions</a:t>
            </a:r>
          </a:p>
          <a:p>
            <a:pPr lvl="1"/>
            <a:r>
              <a:rPr lang="en-US" sz="2200" dirty="0" smtClean="0"/>
              <a:t>Code LOS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9782" t="25652" r="41856" b="12460"/>
          <a:stretch>
            <a:fillRect/>
          </a:stretch>
        </p:blipFill>
        <p:spPr bwMode="auto">
          <a:xfrm>
            <a:off x="3352800" y="2057400"/>
            <a:ext cx="55245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 rot="16200000">
            <a:off x="3044032" y="2899568"/>
            <a:ext cx="541338" cy="685802"/>
          </a:xfrm>
          <a:prstGeom prst="down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16200000">
            <a:off x="3044032" y="5033168"/>
            <a:ext cx="541338" cy="685802"/>
          </a:xfrm>
          <a:prstGeom prst="down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Registry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Requirement: generate lists of patients by specific conditions</a:t>
            </a:r>
          </a:p>
          <a:p>
            <a:endParaRPr lang="en-US" dirty="0"/>
          </a:p>
          <a:p>
            <a:r>
              <a:rPr lang="en-US" dirty="0" smtClean="0"/>
              <a:t>Must be able to electronically select, sort, retrieve and output a list of patients and patients’ clinical information for at least one specific condition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5943600"/>
            <a:ext cx="808973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1600200"/>
            <a:ext cx="2667000" cy="4648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Important </a:t>
            </a:r>
            <a:r>
              <a:rPr lang="en-US" sz="2400" dirty="0"/>
              <a:t>first step towards monitoring care at population </a:t>
            </a:r>
            <a:r>
              <a:rPr lang="en-US" sz="2400" dirty="0" smtClean="0"/>
              <a:t>level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Versatile, vast amount of information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Basis </a:t>
            </a:r>
            <a:r>
              <a:rPr lang="en-US" sz="2400" dirty="0"/>
              <a:t>for </a:t>
            </a:r>
            <a:r>
              <a:rPr lang="en-US" sz="2400" dirty="0" smtClean="0"/>
              <a:t>IFH Stats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207" t="22785" r="19666" b="24051"/>
          <a:stretch>
            <a:fillRect/>
          </a:stretch>
        </p:blipFill>
        <p:spPr bwMode="auto">
          <a:xfrm>
            <a:off x="3124200" y="1752600"/>
            <a:ext cx="5791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89933" y="6019800"/>
            <a:ext cx="808973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 – support the calculation and display of quality measures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21498" t="12546" r="22361" b="49297"/>
          <a:stretch>
            <a:fillRect/>
          </a:stretch>
        </p:blipFill>
        <p:spPr bwMode="auto">
          <a:xfrm>
            <a:off x="1447800" y="3048000"/>
            <a:ext cx="6477000" cy="335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16200000">
            <a:off x="900113" y="4662488"/>
            <a:ext cx="541339" cy="817562"/>
          </a:xfrm>
          <a:prstGeom prst="downArrow">
            <a:avLst>
              <a:gd name="adj1" fmla="val 50000"/>
              <a:gd name="adj2" fmla="val 42755"/>
            </a:avLst>
          </a:prstGeom>
          <a:gradFill rotWithShape="0">
            <a:gsLst>
              <a:gs pos="0">
                <a:srgbClr val="9BBB59"/>
              </a:gs>
              <a:gs pos="100000">
                <a:srgbClr val="4E6128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D6E3BC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E301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53400" y="5943601"/>
            <a:ext cx="838199" cy="764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270</Words>
  <Application>Microsoft Office PowerPoint</Application>
  <PresentationFormat>On-screen Show (4:3)</PresentationFormat>
  <Paragraphs>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Diabetes Management and Meaningful Use</vt:lpstr>
      <vt:lpstr>Highlighted Stage I Goals</vt:lpstr>
      <vt:lpstr>Clinical Decision Tools</vt:lpstr>
      <vt:lpstr>Example of Actionable Alert</vt:lpstr>
      <vt:lpstr>Great Improvement in  completion, documentation and reporting </vt:lpstr>
      <vt:lpstr>Diabetes Smartset</vt:lpstr>
      <vt:lpstr>Diabetes Registry </vt:lpstr>
      <vt:lpstr>Slide 8</vt:lpstr>
      <vt:lpstr>Quality Measures</vt:lpstr>
      <vt:lpstr>NCQA Diabetes Recognition Program Standards</vt:lpstr>
      <vt:lpstr>Slide 11</vt:lpstr>
      <vt:lpstr>Slide 12</vt:lpstr>
      <vt:lpstr>Slide 13</vt:lpstr>
      <vt:lpstr>Slide 14</vt:lpstr>
      <vt:lpstr>Recognitions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Management and Meaningful Use</dc:title>
  <dc:creator>Elizabeth Molina</dc:creator>
  <cp:lastModifiedBy> </cp:lastModifiedBy>
  <cp:revision>27</cp:revision>
  <dcterms:created xsi:type="dcterms:W3CDTF">2010-09-23T22:03:25Z</dcterms:created>
  <dcterms:modified xsi:type="dcterms:W3CDTF">2010-09-29T15:13:22Z</dcterms:modified>
</cp:coreProperties>
</file>