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8" r:id="rId2"/>
    <p:sldId id="259" r:id="rId3"/>
    <p:sldId id="295" r:id="rId4"/>
    <p:sldId id="296" r:id="rId5"/>
    <p:sldId id="260" r:id="rId6"/>
    <p:sldId id="262" r:id="rId7"/>
    <p:sldId id="264" r:id="rId8"/>
    <p:sldId id="297" r:id="rId9"/>
    <p:sldId id="298" r:id="rId10"/>
    <p:sldId id="299" r:id="rId11"/>
    <p:sldId id="256" r:id="rId12"/>
    <p:sldId id="257" r:id="rId13"/>
    <p:sldId id="265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301" r:id="rId22"/>
    <p:sldId id="302" r:id="rId23"/>
    <p:sldId id="303" r:id="rId24"/>
    <p:sldId id="304" r:id="rId25"/>
    <p:sldId id="275" r:id="rId26"/>
    <p:sldId id="276" r:id="rId27"/>
    <p:sldId id="305" r:id="rId28"/>
    <p:sldId id="277" r:id="rId29"/>
    <p:sldId id="306" r:id="rId30"/>
    <p:sldId id="278" r:id="rId31"/>
    <p:sldId id="279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280" r:id="rId41"/>
    <p:sldId id="287" r:id="rId42"/>
    <p:sldId id="288" r:id="rId43"/>
    <p:sldId id="289" r:id="rId44"/>
    <p:sldId id="290" r:id="rId45"/>
    <p:sldId id="293" r:id="rId46"/>
    <p:sldId id="29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7" autoAdjust="0"/>
    <p:restoredTop sz="86441" autoAdjust="0"/>
  </p:normalViewPr>
  <p:slideViewPr>
    <p:cSldViewPr>
      <p:cViewPr varScale="1">
        <p:scale>
          <a:sx n="66" d="100"/>
          <a:sy n="66" d="100"/>
        </p:scale>
        <p:origin x="-10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E6B790-30EC-4EC2-AE7E-5FCDA167FE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3E7B2-D0C9-4AB6-BD07-5ECD62640198}" type="slidenum">
              <a:rPr lang="en-US"/>
              <a:pPr/>
              <a:t>41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C2023-0BF9-4834-8E06-4C48C2722525}" type="slidenum">
              <a:rPr lang="en-US"/>
              <a:pPr/>
              <a:t>42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8FBD6-E50F-4D91-8108-022AD1721AB8}" type="slidenum">
              <a:rPr lang="en-US"/>
              <a:pPr/>
              <a:t>43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E81D9-B567-4343-B173-C66DB3F55054}" type="slidenum">
              <a:rPr lang="en-US"/>
              <a:pPr/>
              <a:t>44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pitchFamily="1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22BBEC-BA38-4AA3-A1CF-412238F09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80022-D67B-45C5-9B9E-039EF9147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0AD8-3F9A-4120-B2C9-A1282C26E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46A336-8139-49F4-97CA-F3E7E859C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D3ECD7-5219-4F70-BFE0-62F50C9A8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2B0FD-E209-4319-B912-ED0A6E3B6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F5B96-C382-4BCD-A8B7-CE15C08F4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D677F-5F43-466F-9148-E56F123758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F736D-7C69-439A-BEEE-37573BAE6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8DCEB-4ABB-4568-AD3A-DDE174E7C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0C70C-7437-436D-B9C4-F12FE2A15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68CD5-9140-4211-AD1D-73C649425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C2608-8140-4F04-A676-1F2394170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B4657A43-8381-4666-9426-A4CABB20257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1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1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1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1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1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1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1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1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cision-making" TargetMode="External"/><Relationship Id="rId2" Type="http://schemas.openxmlformats.org/officeDocument/2006/relationships/hyperlink" Target="http://en.wikipedia.org/wiki/Information_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ecision_support_syste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153400" cy="1905000"/>
          </a:xfrm>
        </p:spPr>
        <p:txBody>
          <a:bodyPr/>
          <a:lstStyle/>
          <a:p>
            <a:r>
              <a:rPr lang="en-US" dirty="0"/>
              <a:t>Design and Use of Decision Support In a Primary Care Network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514600"/>
            <a:ext cx="6477000" cy="1905000"/>
          </a:xfrm>
        </p:spPr>
        <p:txBody>
          <a:bodyPr/>
          <a:lstStyle/>
          <a:p>
            <a:r>
              <a:rPr lang="en-US" dirty="0"/>
              <a:t>Joseph Lurio, M.D., F.A.A.F.P.</a:t>
            </a:r>
          </a:p>
          <a:p>
            <a:r>
              <a:rPr lang="en-US" dirty="0" smtClean="0"/>
              <a:t>Chief Medical Information Officer</a:t>
            </a:r>
            <a:endParaRPr lang="en-US" dirty="0"/>
          </a:p>
          <a:p>
            <a:r>
              <a:rPr lang="en-US" dirty="0"/>
              <a:t>Institute for </a:t>
            </a:r>
            <a:r>
              <a:rPr lang="en-US" dirty="0" smtClean="0"/>
              <a:t>Family </a:t>
            </a:r>
            <a:r>
              <a:rPr lang="en-US" dirty="0"/>
              <a:t>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z="4000" dirty="0" smtClean="0"/>
              <a:t>What Does Successful Computerized Decision Support Look Like?</a:t>
            </a:r>
            <a:endParaRPr lang="en-US" sz="4000" dirty="0"/>
          </a:p>
        </p:txBody>
      </p:sp>
      <p:pic>
        <p:nvPicPr>
          <p:cNvPr id="84994" name="Picture 2" descr="http://www.templates.com/blog/wp-content/uploads/2009/03/personal-robot-08-by-franz-stei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8543"/>
            <a:ext cx="6172200" cy="4083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791200" cy="2895600"/>
          </a:xfrm>
        </p:spPr>
        <p:txBody>
          <a:bodyPr/>
          <a:lstStyle/>
          <a:p>
            <a:pPr algn="r"/>
            <a:r>
              <a:rPr lang="en-US" sz="3200" dirty="0"/>
              <a:t>Driving home on a rainy night a man notices a small amber light has appeared on the dash.  At the next exit, he pulls over, finds a gas station and fills the tank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3352800"/>
            <a:ext cx="5334000" cy="2971800"/>
          </a:xfrm>
        </p:spPr>
        <p:txBody>
          <a:bodyPr/>
          <a:lstStyle/>
          <a:p>
            <a:r>
              <a:rPr lang="en-US" sz="2400"/>
              <a:t>Intervention unobtrusive</a:t>
            </a:r>
          </a:p>
          <a:p>
            <a:r>
              <a:rPr lang="en-US" sz="2400"/>
              <a:t>Amber light chosen for visibility</a:t>
            </a:r>
          </a:p>
          <a:p>
            <a:r>
              <a:rPr lang="en-US" sz="2400"/>
              <a:t>Driver understood alert without having to consult owners manual</a:t>
            </a:r>
          </a:p>
          <a:p>
            <a:r>
              <a:rPr lang="en-US" sz="2400"/>
              <a:t>Light came on while there was still time to find gas.</a:t>
            </a:r>
          </a:p>
        </p:txBody>
      </p:sp>
      <p:pic>
        <p:nvPicPr>
          <p:cNvPr id="2053" name="Picture 5" descr="stock gas gaug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304800"/>
            <a:ext cx="2566988" cy="2659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096000" cy="1371600"/>
          </a:xfrm>
        </p:spPr>
        <p:txBody>
          <a:bodyPr/>
          <a:lstStyle/>
          <a:p>
            <a:r>
              <a:rPr lang="en-US" dirty="0"/>
              <a:t>What the low gas alert didn’t do…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Stop the car from running till gas was added</a:t>
            </a:r>
          </a:p>
          <a:p>
            <a:pPr>
              <a:lnSpc>
                <a:spcPct val="80000"/>
              </a:lnSpc>
            </a:pPr>
            <a:r>
              <a:rPr lang="en-US" sz="2800"/>
              <a:t>Try and teach the driver something new</a:t>
            </a:r>
          </a:p>
          <a:p>
            <a:pPr>
              <a:lnSpc>
                <a:spcPct val="80000"/>
              </a:lnSpc>
            </a:pPr>
            <a:r>
              <a:rPr lang="en-US" sz="2800"/>
              <a:t>Try and convince the driver to do something with which s/he disagreed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7400" y="1828800"/>
            <a:ext cx="36068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Decision Support Performance Standards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30438"/>
            <a:ext cx="3276600" cy="3941762"/>
          </a:xfrm>
        </p:spPr>
        <p:txBody>
          <a:bodyPr/>
          <a:lstStyle/>
          <a:p>
            <a:r>
              <a:rPr lang="en-US"/>
              <a:t>Non-intrusive</a:t>
            </a:r>
          </a:p>
          <a:p>
            <a:r>
              <a:rPr lang="en-US"/>
              <a:t>Highly visible</a:t>
            </a:r>
          </a:p>
          <a:p>
            <a:r>
              <a:rPr lang="en-US"/>
              <a:t>Soft stopped</a:t>
            </a:r>
          </a:p>
          <a:p>
            <a:r>
              <a:rPr lang="en-US"/>
              <a:t>Fast</a:t>
            </a:r>
          </a:p>
          <a:p>
            <a:r>
              <a:rPr lang="en-US"/>
              <a:t>Simple</a:t>
            </a:r>
          </a:p>
          <a:p>
            <a:pPr>
              <a:buFont typeface="Wingdings" pitchFamily="1" charset="2"/>
              <a:buNone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2151063"/>
            <a:ext cx="4419600" cy="4021137"/>
          </a:xfrm>
        </p:spPr>
        <p:txBody>
          <a:bodyPr/>
          <a:lstStyle/>
          <a:p>
            <a:r>
              <a:rPr lang="en-US"/>
              <a:t>Presented “just in time”</a:t>
            </a:r>
          </a:p>
          <a:p>
            <a:r>
              <a:rPr lang="en-US"/>
              <a:t>Actionable (linked to or containing order sets)</a:t>
            </a:r>
          </a:p>
          <a:p>
            <a:r>
              <a:rPr lang="en-US"/>
              <a:t>Supported by best evidence, local consensus, payer incentives and rapid-cycle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Stopped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 “soft stopped” alert can be over-ridden by the provider, either by clicking on a button, or by entering explanatory information</a:t>
            </a:r>
          </a:p>
          <a:p>
            <a:pPr>
              <a:lnSpc>
                <a:spcPct val="80000"/>
              </a:lnSpc>
            </a:pPr>
            <a:r>
              <a:rPr lang="en-US" sz="2800"/>
              <a:t>“Hard Stops” must be attended to before care can be completed.</a:t>
            </a:r>
          </a:p>
        </p:txBody>
      </p:sp>
      <p:pic>
        <p:nvPicPr>
          <p:cNvPr id="19462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5663" y="1828800"/>
            <a:ext cx="3773487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324600" cy="990600"/>
          </a:xfrm>
        </p:spPr>
        <p:txBody>
          <a:bodyPr/>
          <a:lstStyle/>
          <a:p>
            <a:r>
              <a:rPr lang="en-US" dirty="0"/>
              <a:t>Fast    </a:t>
            </a:r>
            <a:r>
              <a:rPr lang="en-US" sz="3600" dirty="0"/>
              <a:t>(Never discount time pressure!)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71738"/>
            <a:ext cx="3810000" cy="3700462"/>
          </a:xfrm>
        </p:spPr>
        <p:txBody>
          <a:bodyPr/>
          <a:lstStyle/>
          <a:p>
            <a:r>
              <a:rPr lang="en-US" sz="2800"/>
              <a:t>Reduce # of screens</a:t>
            </a:r>
          </a:p>
          <a:p>
            <a:r>
              <a:rPr lang="en-US" sz="2800"/>
              <a:t>Reduce clicks</a:t>
            </a:r>
          </a:p>
          <a:p>
            <a:r>
              <a:rPr lang="en-US" sz="2800"/>
              <a:t>Default to the most common selections</a:t>
            </a:r>
          </a:p>
          <a:p>
            <a:r>
              <a:rPr lang="en-US" sz="2800"/>
              <a:t>Short Abbreviated CDS messages</a:t>
            </a:r>
          </a:p>
        </p:txBody>
      </p:sp>
      <p:pic>
        <p:nvPicPr>
          <p:cNvPr id="2355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579688"/>
            <a:ext cx="3810000" cy="268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K.I.S.S.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7391400" cy="838200"/>
          </a:xfrm>
        </p:spPr>
        <p:txBody>
          <a:bodyPr/>
          <a:lstStyle/>
          <a:p>
            <a:r>
              <a:rPr lang="en-US" sz="2800" dirty="0"/>
              <a:t>The more complex the tool, the less it will be used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6631" name="Picture 7" descr="http://t3.gstatic.com/images?q=tbn:ANd9GcSg6oUCqzehEegoNkEXHnJa6pTtT4Y-_ljcSBN2sB9Fvki1xVM&amp;t=1&amp;usg=__IwFe5TEBDug05R1wgllwKb3Rp0I=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00400"/>
            <a:ext cx="5791200" cy="304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Just in Time:  </a:t>
            </a:r>
            <a:r>
              <a:rPr lang="en-US" sz="2800" dirty="0" smtClean="0"/>
              <a:t>Intrusive reminders must be presented when they are needed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657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Alerts </a:t>
            </a:r>
            <a:r>
              <a:rPr lang="en-US" sz="2800" dirty="0"/>
              <a:t>presented before review of orienting information will be ignored.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Alerts presented after therapeutic plan determined will be ignored</a:t>
            </a:r>
          </a:p>
        </p:txBody>
      </p:sp>
      <p:pic>
        <p:nvPicPr>
          <p:cNvPr id="28678" name="Picture 6" descr="http://t3.gstatic.com/images?q=tbn:ANd9GcRtL-fUmje5BOBomspxuzGWZ2bA-6Ofhc_YMmEw9uIdjk7rPHI&amp;t=1&amp;usg=__nnQ9Zprv37Yb3CpLN7_ufEVA7pg=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33948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Actionable</a:t>
            </a:r>
          </a:p>
        </p:txBody>
      </p:sp>
      <p:pic>
        <p:nvPicPr>
          <p:cNvPr id="29702" name="Picture 6" descr="http://appraisalnewsonline.typepad.com/photos/uncategorized/2008/09/28/fing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47" y="2667000"/>
            <a:ext cx="5738778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Alerts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Talk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81200"/>
            <a:ext cx="4267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Understand rationale behind decision support in era of electronic medical </a:t>
            </a:r>
            <a:r>
              <a:rPr lang="en-US" dirty="0" smtClean="0"/>
              <a:t>records and “Meaningful</a:t>
            </a:r>
            <a:r>
              <a:rPr lang="en-US" baseline="0" dirty="0" smtClean="0"/>
              <a:t> Use”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Learn principles of good decision support design </a:t>
            </a:r>
            <a:endParaRPr lang="en-US" dirty="0" smtClean="0"/>
          </a:p>
        </p:txBody>
      </p:sp>
      <p:pic>
        <p:nvPicPr>
          <p:cNvPr id="6148" name="Picture 4" descr="C:\Users\lurioj\AppData\Local\Microsoft\Windows\Temporary Internet Files\Content.IE5\ZQF6Q5QN\MC9003030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350981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9001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05256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dirty="0" smtClean="0"/>
              <a:t>Alternatives: evolving with time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02208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Decision Support?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2209800"/>
          </a:xfrm>
        </p:spPr>
        <p:txBody>
          <a:bodyPr/>
          <a:lstStyle/>
          <a:p>
            <a:r>
              <a:rPr lang="en-US" dirty="0" smtClean="0"/>
              <a:t>“A </a:t>
            </a:r>
            <a:r>
              <a:rPr lang="en-US" b="1" dirty="0" smtClean="0"/>
              <a:t>decision support systems</a:t>
            </a:r>
            <a:r>
              <a:rPr lang="en-US" dirty="0" smtClean="0"/>
              <a:t> (</a:t>
            </a:r>
            <a:r>
              <a:rPr lang="en-US" b="1" dirty="0" smtClean="0"/>
              <a:t>DSS</a:t>
            </a:r>
            <a:r>
              <a:rPr lang="en-US" dirty="0" smtClean="0"/>
              <a:t>) is a computer-based </a:t>
            </a:r>
            <a:r>
              <a:rPr lang="en-US" dirty="0" smtClean="0">
                <a:hlinkClick r:id="rId2" action="ppaction://hlinkfile" tooltip="Information system"/>
              </a:rPr>
              <a:t>information system</a:t>
            </a:r>
            <a:r>
              <a:rPr lang="en-US" dirty="0" smtClean="0"/>
              <a:t> that supports business or organizational </a:t>
            </a:r>
            <a:r>
              <a:rPr lang="en-US" dirty="0" smtClean="0">
                <a:hlinkClick r:id="rId3" action="ppaction://hlinkfile" tooltip="Decision-making"/>
              </a:rPr>
              <a:t>decision-making</a:t>
            </a:r>
            <a:r>
              <a:rPr lang="en-US" dirty="0" smtClean="0"/>
              <a:t> activities”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410200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hlinkClick r:id="rId4"/>
              </a:rPr>
              <a:t>http://en.wikipedia.org/wiki/Decision_support_system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/>
          <a:p>
            <a:r>
              <a:rPr lang="en-US" dirty="0" smtClean="0"/>
              <a:t>“not indicated” procedure to turn off alerts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9916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1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2964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26592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848600" cy="1676400"/>
          </a:xfrm>
        </p:spPr>
        <p:txBody>
          <a:bodyPr/>
          <a:lstStyle/>
          <a:p>
            <a:pPr lvl="0"/>
            <a:r>
              <a:rPr lang="en-US" dirty="0" smtClean="0"/>
              <a:t>Examples of </a:t>
            </a:r>
            <a:r>
              <a:rPr lang="en-US" i="1" dirty="0" smtClean="0"/>
              <a:t>Electronic</a:t>
            </a:r>
            <a:r>
              <a:rPr lang="en-US" dirty="0" smtClean="0"/>
              <a:t> Clinical Decision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1371600" y="2819400"/>
            <a:ext cx="6781800" cy="2286000"/>
          </a:xfrm>
        </p:spPr>
        <p:txBody>
          <a:bodyPr/>
          <a:lstStyle/>
          <a:p>
            <a:r>
              <a:rPr lang="en-US" dirty="0" smtClean="0"/>
              <a:t>preventive service reminders, </a:t>
            </a:r>
          </a:p>
          <a:p>
            <a:r>
              <a:rPr lang="en-US" dirty="0" smtClean="0"/>
              <a:t>alerts concerning possible drug interactions </a:t>
            </a:r>
          </a:p>
          <a:p>
            <a:r>
              <a:rPr lang="en-US" dirty="0" smtClean="0"/>
              <a:t>clinical guideline-driven prompts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Capabilities of an Electronic Health Record System: Letter Report. National Academy of Sciences. http://www.nap.edu/catalog/10781.html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Diabetes Smartset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Facilitate Documentation</a:t>
            </a:r>
          </a:p>
          <a:p>
            <a:r>
              <a:rPr lang="en-US"/>
              <a:t>Prompts appropriate evaluations</a:t>
            </a:r>
          </a:p>
          <a:p>
            <a:pPr lvl="1"/>
            <a:r>
              <a:rPr lang="en-US"/>
              <a:t>Medication adherence </a:t>
            </a:r>
          </a:p>
          <a:p>
            <a:pPr lvl="1"/>
            <a:r>
              <a:rPr lang="en-US"/>
              <a:t>Diet and Self monitoring adherence</a:t>
            </a:r>
          </a:p>
          <a:p>
            <a:pPr lvl="1"/>
            <a:r>
              <a:rPr lang="en-US"/>
              <a:t>Foot exams and filament testing</a:t>
            </a:r>
          </a:p>
          <a:p>
            <a:r>
              <a:rPr lang="en-US"/>
              <a:t>Facilitates Orders</a:t>
            </a:r>
          </a:p>
          <a:p>
            <a:r>
              <a:rPr lang="en-US"/>
              <a:t>Facilitates Patient Education/Contracting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875"/>
            <a:ext cx="915924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Summary: Clinical Decision Support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Integrates reference data directly into Clinical Workflow</a:t>
            </a:r>
          </a:p>
          <a:p>
            <a:r>
              <a:rPr lang="en-US"/>
              <a:t>Checks for omissions and missed opportunities</a:t>
            </a:r>
          </a:p>
          <a:p>
            <a:r>
              <a:rPr lang="en-US"/>
              <a:t>Can stop the clinical process before an error is made</a:t>
            </a:r>
          </a:p>
          <a:p>
            <a:pPr>
              <a:buFont typeface="Wingdings" pitchFamily="1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physician’s Relationship with reference material changes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1" charset="2"/>
              <a:buNone/>
            </a:pPr>
            <a:r>
              <a:rPr lang="en-US"/>
              <a:t>From reactive, searching for answers to questions arising from clinical changes</a:t>
            </a:r>
          </a:p>
          <a:p>
            <a:pPr>
              <a:buFont typeface="Wingdings" pitchFamily="1" charset="2"/>
              <a:buNone/>
            </a:pPr>
            <a:r>
              <a:rPr lang="en-US"/>
              <a:t>To proactive, planning optimal responses to anticipated situations</a:t>
            </a:r>
          </a:p>
          <a:p>
            <a:pPr>
              <a:buFont typeface="Wingdings" pitchFamily="1" charset="2"/>
              <a:buNone/>
            </a:pPr>
            <a:endParaRPr lang="en-US"/>
          </a:p>
          <a:p>
            <a:pPr>
              <a:buFont typeface="Wingdings" pitchFamily="1" charset="2"/>
              <a:buNone/>
            </a:pPr>
            <a:r>
              <a:rPr lang="en-US"/>
              <a:t>Electronic medical records allow efficient utilization of evidence based protocols without losing flexibility necessary in medicine.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543800" cy="1066800"/>
          </a:xfrm>
        </p:spPr>
        <p:txBody>
          <a:bodyPr/>
          <a:lstStyle/>
          <a:p>
            <a:r>
              <a:rPr lang="en-US" sz="4000" dirty="0" smtClean="0"/>
              <a:t>Non-Electronic Decision </a:t>
            </a:r>
            <a:r>
              <a:rPr lang="en-US" sz="4000" dirty="0"/>
              <a:t>Support 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514600"/>
            <a:ext cx="3886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/>
              <a:t>Reference Texts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Article files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Handbooks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“peripheral brain</a:t>
            </a:r>
            <a:r>
              <a:rPr lang="en-US" sz="2800" dirty="0"/>
              <a:t>”</a:t>
            </a: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65763" y="1981200"/>
            <a:ext cx="3203575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Checklists and Forms (Prompts and Reminders)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71738"/>
            <a:ext cx="3810000" cy="3700462"/>
          </a:xfrm>
        </p:spPr>
        <p:txBody>
          <a:bodyPr/>
          <a:lstStyle/>
          <a:p>
            <a:r>
              <a:rPr lang="en-US" sz="2800" dirty="0"/>
              <a:t>Allow complex guidelines to be followed</a:t>
            </a:r>
          </a:p>
          <a:p>
            <a:r>
              <a:rPr lang="en-US" sz="2800" dirty="0"/>
              <a:t>Avoids errors of omission</a:t>
            </a:r>
          </a:p>
          <a:p>
            <a:r>
              <a:rPr lang="en-US" sz="2800" dirty="0"/>
              <a:t>Allows rapid documentation</a:t>
            </a:r>
          </a:p>
        </p:txBody>
      </p:sp>
      <p:pic>
        <p:nvPicPr>
          <p:cNvPr id="10247" name="Picture 7" descr="http://ffbsccn.files.wordpress.com/2010/03/the-checklist-manifesto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236" y="1447801"/>
            <a:ext cx="3138964" cy="473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Why </a:t>
            </a:r>
            <a:r>
              <a:rPr lang="en-US" sz="4000" dirty="0" smtClean="0"/>
              <a:t>Move to Electronic Decision Support?</a:t>
            </a:r>
            <a:endParaRPr lang="en-US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941763"/>
          </a:xfrm>
        </p:spPr>
        <p:txBody>
          <a:bodyPr/>
          <a:lstStyle/>
          <a:p>
            <a:r>
              <a:rPr lang="en-US" dirty="0"/>
              <a:t>Medical errors account for between 98,000</a:t>
            </a:r>
            <a:r>
              <a:rPr lang="en-US" baseline="30000" dirty="0"/>
              <a:t>1</a:t>
            </a:r>
            <a:r>
              <a:rPr lang="en-US" dirty="0"/>
              <a:t> and 195,000</a:t>
            </a:r>
            <a:r>
              <a:rPr lang="en-US" baseline="30000" dirty="0"/>
              <a:t>2</a:t>
            </a:r>
            <a:r>
              <a:rPr lang="en-US" dirty="0"/>
              <a:t> excess deaths per year</a:t>
            </a:r>
          </a:p>
          <a:p>
            <a:r>
              <a:rPr lang="en-US" dirty="0"/>
              <a:t>30 - 40% of patient care not meeting standards of medical evidence in  US and Netherlands</a:t>
            </a:r>
          </a:p>
          <a:p>
            <a:r>
              <a:rPr lang="en-US" dirty="0"/>
              <a:t>Adoption of new standards by physicians takes in excess of 5 years</a:t>
            </a:r>
            <a:r>
              <a:rPr lang="en-US" dirty="0" smtClean="0"/>
              <a:t>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6096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IOM report 1999     2. AHCRQ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676400"/>
          </a:xfrm>
        </p:spPr>
        <p:txBody>
          <a:bodyPr/>
          <a:lstStyle/>
          <a:p>
            <a:r>
              <a:rPr lang="en-US" sz="2800" dirty="0" smtClean="0"/>
              <a:t>Effects of Computerized Clinical Decision Support Systems on Practitioner Performance and Patient Outcomes. </a:t>
            </a:r>
            <a:r>
              <a:rPr lang="en-US" sz="2000" dirty="0" smtClean="0"/>
              <a:t>JAMA, 2005;293:1223-1238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438400"/>
          <a:ext cx="777240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562100"/>
                <a:gridCol w="2324100"/>
                <a:gridCol w="1943100"/>
              </a:tblGrid>
              <a:tr h="690880">
                <a:tc>
                  <a:txBody>
                    <a:bodyPr/>
                    <a:lstStyle/>
                    <a:p>
                      <a:r>
                        <a:rPr lang="en-US" dirty="0" smtClean="0"/>
                        <a:t>CDSS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</a:t>
                      </a:r>
                      <a:r>
                        <a:rPr lang="en-US" baseline="0" dirty="0" smtClean="0"/>
                        <a:t>Demonstrating Improvement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Studies Demonstrating Improvement</a:t>
                      </a:r>
                      <a:endParaRPr lang="en-US" dirty="0"/>
                    </a:p>
                  </a:txBody>
                  <a:tcPr/>
                </a:tc>
              </a:tr>
              <a:tr h="69088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</a:tr>
              <a:tr h="690880">
                <a:tc>
                  <a:txBody>
                    <a:bodyPr/>
                    <a:lstStyle/>
                    <a:p>
                      <a:r>
                        <a:rPr lang="en-US" dirty="0" smtClean="0"/>
                        <a:t>Reminder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76%</a:t>
                      </a:r>
                      <a:endParaRPr lang="en-US" dirty="0"/>
                    </a:p>
                  </a:txBody>
                  <a:tcPr/>
                </a:tc>
              </a:tr>
              <a:tr h="69088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/>
                </a:tc>
              </a:tr>
              <a:tr h="690880"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  <a:r>
                        <a:rPr lang="en-US" baseline="0" dirty="0" smtClean="0"/>
                        <a:t> Dose / Interaction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3600" dirty="0" smtClean="0"/>
              <a:t>Automatic Vs Practitioner Activated Decision Support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2895600"/>
          <a:ext cx="7010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824"/>
                <a:gridCol w="39175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CDSS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Improved Provider Performance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Provider Activated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486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Effects of Computerized Clinical Decision Support Systems on Practitioner Performance and Patient Outcomes. </a:t>
            </a:r>
            <a:r>
              <a:rPr lang="en-US" sz="1600" dirty="0" smtClean="0"/>
              <a:t>JAMA, 2005;293:1223-1238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2004:Templates:Presentations:Designs:Calm</Template>
  <TotalTime>2205</TotalTime>
  <Words>678</Words>
  <Application>Microsoft Office PowerPoint</Application>
  <PresentationFormat>On-screen Show (4:3)</PresentationFormat>
  <Paragraphs>115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Calm</vt:lpstr>
      <vt:lpstr>Design and Use of Decision Support In a Primary Care Network</vt:lpstr>
      <vt:lpstr>Objectives Of Talk</vt:lpstr>
      <vt:lpstr>What is Decision Support?</vt:lpstr>
      <vt:lpstr>Examples of Electronic Clinical Decision support </vt:lpstr>
      <vt:lpstr>Non-Electronic Decision Support </vt:lpstr>
      <vt:lpstr>Checklists and Forms (Prompts and Reminders)</vt:lpstr>
      <vt:lpstr>Why Move to Electronic Decision Support?</vt:lpstr>
      <vt:lpstr>Effects of Computerized Clinical Decision Support Systems on Practitioner Performance and Patient Outcomes. JAMA, 2005;293:1223-1238</vt:lpstr>
      <vt:lpstr>Automatic Vs Practitioner Activated Decision Support</vt:lpstr>
      <vt:lpstr>What Does Successful Computerized Decision Support Look Like?</vt:lpstr>
      <vt:lpstr>Driving home on a rainy night a man notices a small amber light has appeared on the dash.  At the next exit, he pulls over, finds a gas station and fills the tank</vt:lpstr>
      <vt:lpstr>What the low gas alert didn’t do…</vt:lpstr>
      <vt:lpstr>Clinical Decision Support Performance Standards</vt:lpstr>
      <vt:lpstr>Soft Stopped</vt:lpstr>
      <vt:lpstr>Fast    (Never discount time pressure!)</vt:lpstr>
      <vt:lpstr>K.I.S.S.</vt:lpstr>
      <vt:lpstr>Just in Time:  Intrusive reminders must be presented when they are needed</vt:lpstr>
      <vt:lpstr>Actionable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Alternatives: evolving with time</vt:lpstr>
      <vt:lpstr>Slide 28</vt:lpstr>
      <vt:lpstr>Slide 29</vt:lpstr>
      <vt:lpstr>Slide 30</vt:lpstr>
      <vt:lpstr>Slide 31</vt:lpstr>
      <vt:lpstr>“not indicated” procedure to turn off alerts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Diabetes Smartset</vt:lpstr>
      <vt:lpstr>Slide 42</vt:lpstr>
      <vt:lpstr>Slide 43</vt:lpstr>
      <vt:lpstr>Slide 44</vt:lpstr>
      <vt:lpstr>In Summary: Clinical Decision Support</vt:lpstr>
      <vt:lpstr>The physician’s Relationship with reference material changes</vt:lpstr>
    </vt:vector>
  </TitlesOfParts>
  <Company>Continuum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home on a rainy night a man notices a small amber light has appeared on the dash.  At the next exit, he pulls over, finds a gas station and fills the tank</dc:title>
  <dc:creator>jlurio</dc:creator>
  <cp:lastModifiedBy> </cp:lastModifiedBy>
  <cp:revision>35</cp:revision>
  <dcterms:created xsi:type="dcterms:W3CDTF">2006-02-21T21:52:46Z</dcterms:created>
  <dcterms:modified xsi:type="dcterms:W3CDTF">2010-10-06T16:27:06Z</dcterms:modified>
</cp:coreProperties>
</file>